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5.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6.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7.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8.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10.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1.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12.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14.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63" r:id="rId5"/>
    <p:sldMasterId id="2147483665" r:id="rId6"/>
    <p:sldMasterId id="2147483661" r:id="rId7"/>
    <p:sldMasterId id="2147483694" r:id="rId8"/>
    <p:sldMasterId id="2147483720" r:id="rId9"/>
    <p:sldMasterId id="2147483728" r:id="rId10"/>
    <p:sldMasterId id="2147483751" r:id="rId11"/>
    <p:sldMasterId id="2147483840" r:id="rId12"/>
    <p:sldMasterId id="2147483853" r:id="rId13"/>
    <p:sldMasterId id="2147483874" r:id="rId14"/>
    <p:sldMasterId id="2147483887" r:id="rId15"/>
    <p:sldMasterId id="2147483904" r:id="rId16"/>
    <p:sldMasterId id="2147483919" r:id="rId17"/>
    <p:sldMasterId id="2147483940" r:id="rId18"/>
  </p:sldMasterIdLst>
  <p:notesMasterIdLst>
    <p:notesMasterId r:id="rId120"/>
  </p:notesMasterIdLst>
  <p:handoutMasterIdLst>
    <p:handoutMasterId r:id="rId121"/>
  </p:handoutMasterIdLst>
  <p:sldIdLst>
    <p:sldId id="395" r:id="rId19"/>
    <p:sldId id="397" r:id="rId20"/>
    <p:sldId id="381" r:id="rId21"/>
    <p:sldId id="398" r:id="rId22"/>
    <p:sldId id="352" r:id="rId23"/>
    <p:sldId id="382" r:id="rId24"/>
    <p:sldId id="399" r:id="rId25"/>
    <p:sldId id="546" r:id="rId26"/>
    <p:sldId id="400" r:id="rId27"/>
    <p:sldId id="401" r:id="rId28"/>
    <p:sldId id="509" r:id="rId29"/>
    <p:sldId id="402" r:id="rId30"/>
    <p:sldId id="282" r:id="rId31"/>
    <p:sldId id="421" r:id="rId32"/>
    <p:sldId id="510" r:id="rId33"/>
    <p:sldId id="480" r:id="rId34"/>
    <p:sldId id="481" r:id="rId35"/>
    <p:sldId id="464" r:id="rId36"/>
    <p:sldId id="511" r:id="rId37"/>
    <p:sldId id="403" r:id="rId38"/>
    <p:sldId id="482" r:id="rId39"/>
    <p:sldId id="292" r:id="rId40"/>
    <p:sldId id="484" r:id="rId41"/>
    <p:sldId id="293" r:id="rId42"/>
    <p:sldId id="485" r:id="rId43"/>
    <p:sldId id="296" r:id="rId44"/>
    <p:sldId id="297" r:id="rId45"/>
    <p:sldId id="298" r:id="rId46"/>
    <p:sldId id="512" r:id="rId47"/>
    <p:sldId id="526" r:id="rId48"/>
    <p:sldId id="487" r:id="rId49"/>
    <p:sldId id="488" r:id="rId50"/>
    <p:sldId id="489" r:id="rId51"/>
    <p:sldId id="490" r:id="rId52"/>
    <p:sldId id="491" r:id="rId53"/>
    <p:sldId id="492" r:id="rId54"/>
    <p:sldId id="493" r:id="rId55"/>
    <p:sldId id="527" r:id="rId56"/>
    <p:sldId id="497" r:id="rId57"/>
    <p:sldId id="528" r:id="rId58"/>
    <p:sldId id="278" r:id="rId59"/>
    <p:sldId id="496" r:id="rId60"/>
    <p:sldId id="530" r:id="rId61"/>
    <p:sldId id="516" r:id="rId62"/>
    <p:sldId id="301" r:id="rId63"/>
    <p:sldId id="259" r:id="rId64"/>
    <p:sldId id="307" r:id="rId65"/>
    <p:sldId id="319" r:id="rId66"/>
    <p:sldId id="318" r:id="rId67"/>
    <p:sldId id="320" r:id="rId68"/>
    <p:sldId id="321" r:id="rId69"/>
    <p:sldId id="326" r:id="rId70"/>
    <p:sldId id="323" r:id="rId71"/>
    <p:sldId id="324" r:id="rId72"/>
    <p:sldId id="286" r:id="rId73"/>
    <p:sldId id="310" r:id="rId74"/>
    <p:sldId id="315" r:id="rId75"/>
    <p:sldId id="312" r:id="rId76"/>
    <p:sldId id="313" r:id="rId77"/>
    <p:sldId id="314" r:id="rId78"/>
    <p:sldId id="317" r:id="rId79"/>
    <p:sldId id="329" r:id="rId80"/>
    <p:sldId id="332" r:id="rId81"/>
    <p:sldId id="333" r:id="rId82"/>
    <p:sldId id="334" r:id="rId83"/>
    <p:sldId id="311" r:id="rId84"/>
    <p:sldId id="529" r:id="rId85"/>
    <p:sldId id="331" r:id="rId86"/>
    <p:sldId id="330" r:id="rId87"/>
    <p:sldId id="518" r:id="rId88"/>
    <p:sldId id="517" r:id="rId89"/>
    <p:sldId id="532" r:id="rId90"/>
    <p:sldId id="325" r:id="rId91"/>
    <p:sldId id="322" r:id="rId92"/>
    <p:sldId id="327" r:id="rId93"/>
    <p:sldId id="328" r:id="rId94"/>
    <p:sldId id="435" r:id="rId95"/>
    <p:sldId id="502" r:id="rId96"/>
    <p:sldId id="503" r:id="rId97"/>
    <p:sldId id="536" r:id="rId98"/>
    <p:sldId id="534" r:id="rId99"/>
    <p:sldId id="537" r:id="rId100"/>
    <p:sldId id="538" r:id="rId101"/>
    <p:sldId id="533" r:id="rId102"/>
    <p:sldId id="535" r:id="rId103"/>
    <p:sldId id="539" r:id="rId104"/>
    <p:sldId id="540" r:id="rId105"/>
    <p:sldId id="519" r:id="rId106"/>
    <p:sldId id="520" r:id="rId107"/>
    <p:sldId id="541" r:id="rId108"/>
    <p:sldId id="542" r:id="rId109"/>
    <p:sldId id="505" r:id="rId110"/>
    <p:sldId id="506" r:id="rId111"/>
    <p:sldId id="508" r:id="rId112"/>
    <p:sldId id="289" r:id="rId113"/>
    <p:sldId id="264" r:id="rId114"/>
    <p:sldId id="267" r:id="rId115"/>
    <p:sldId id="300" r:id="rId116"/>
    <p:sldId id="544" r:id="rId117"/>
    <p:sldId id="545" r:id="rId118"/>
    <p:sldId id="281" r:id="rId1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0C682E15-2E16-4A71-9152-67FB457BC042}">
          <p14:sldIdLst>
            <p14:sldId id="395"/>
            <p14:sldId id="397"/>
            <p14:sldId id="381"/>
            <p14:sldId id="398"/>
            <p14:sldId id="352"/>
            <p14:sldId id="382"/>
            <p14:sldId id="399"/>
            <p14:sldId id="546"/>
            <p14:sldId id="400"/>
          </p14:sldIdLst>
        </p14:section>
        <p14:section name="Introduction" id="{74D578F3-540A-4906-9C53-2BCD4A14E28A}">
          <p14:sldIdLst>
            <p14:sldId id="401"/>
            <p14:sldId id="509"/>
          </p14:sldIdLst>
        </p14:section>
        <p14:section name="ARM Recap" id="{BC6F5B47-EA3C-4D15-B686-16D43370A53A}">
          <p14:sldIdLst>
            <p14:sldId id="402"/>
            <p14:sldId id="282"/>
            <p14:sldId id="421"/>
            <p14:sldId id="510"/>
            <p14:sldId id="480"/>
            <p14:sldId id="481"/>
            <p14:sldId id="464"/>
            <p14:sldId id="511"/>
            <p14:sldId id="403"/>
            <p14:sldId id="482"/>
            <p14:sldId id="292"/>
            <p14:sldId id="484"/>
            <p14:sldId id="293"/>
            <p14:sldId id="485"/>
            <p14:sldId id="296"/>
            <p14:sldId id="297"/>
            <p14:sldId id="298"/>
            <p14:sldId id="512"/>
            <p14:sldId id="526"/>
            <p14:sldId id="487"/>
            <p14:sldId id="488"/>
            <p14:sldId id="489"/>
            <p14:sldId id="490"/>
            <p14:sldId id="491"/>
            <p14:sldId id="492"/>
            <p14:sldId id="493"/>
            <p14:sldId id="527"/>
            <p14:sldId id="497"/>
            <p14:sldId id="528"/>
            <p14:sldId id="278"/>
            <p14:sldId id="496"/>
            <p14:sldId id="530"/>
            <p14:sldId id="516"/>
            <p14:sldId id="301"/>
            <p14:sldId id="259"/>
            <p14:sldId id="307"/>
          </p14:sldIdLst>
        </p14:section>
        <p14:section name="Arrays and Objects - concat" id="{9A5F810C-EEF6-4C7E-9BD1-E1EB4B78FB0D}">
          <p14:sldIdLst>
            <p14:sldId id="319"/>
            <p14:sldId id="318"/>
            <p14:sldId id="320"/>
          </p14:sldIdLst>
        </p14:section>
        <p14:section name="Deployment - linking templates" id="{AA3C9C14-94FC-4B5D-BA85-7DAFA9D8FB04}">
          <p14:sldIdLst/>
        </p14:section>
        <p14:section name="Comparison - equals and condition" id="{CC6AE065-383F-41B1-8D51-A0E30C950BDA}">
          <p14:sldIdLst>
            <p14:sldId id="321"/>
            <p14:sldId id="326"/>
            <p14:sldId id="323"/>
            <p14:sldId id="324"/>
          </p14:sldIdLst>
        </p14:section>
        <p14:section name="Numeric - copyIndex and looping" id="{B1E34C2B-8FF5-43F7-B93E-A98140638F81}">
          <p14:sldIdLst>
            <p14:sldId id="286"/>
            <p14:sldId id="310"/>
            <p14:sldId id="315"/>
            <p14:sldId id="312"/>
            <p14:sldId id="313"/>
            <p14:sldId id="314"/>
            <p14:sldId id="317"/>
          </p14:sldIdLst>
        </p14:section>
        <p14:section name="Resource resourceId" id="{9716C533-6437-4DB6-B12B-C7EF4C7E034A}">
          <p14:sldIdLst/>
        </p14:section>
        <p14:section name="String - toLower" id="{14457ADF-77FA-4B2D-A4DA-80BF31117056}">
          <p14:sldIdLst>
            <p14:sldId id="329"/>
            <p14:sldId id="332"/>
            <p14:sldId id="333"/>
            <p14:sldId id="334"/>
            <p14:sldId id="311"/>
            <p14:sldId id="529"/>
            <p14:sldId id="331"/>
          </p14:sldIdLst>
        </p14:section>
        <p14:section name="ARM Template Hands-on" id="{4DEDFD42-0DDE-4886-9E6A-AFE04C5DDF5A}">
          <p14:sldIdLst>
            <p14:sldId id="330"/>
            <p14:sldId id="518"/>
            <p14:sldId id="517"/>
            <p14:sldId id="532"/>
            <p14:sldId id="325"/>
            <p14:sldId id="322"/>
            <p14:sldId id="327"/>
            <p14:sldId id="328"/>
            <p14:sldId id="435"/>
            <p14:sldId id="502"/>
            <p14:sldId id="503"/>
            <p14:sldId id="536"/>
            <p14:sldId id="534"/>
            <p14:sldId id="537"/>
            <p14:sldId id="538"/>
            <p14:sldId id="533"/>
            <p14:sldId id="535"/>
            <p14:sldId id="539"/>
            <p14:sldId id="540"/>
            <p14:sldId id="519"/>
            <p14:sldId id="520"/>
            <p14:sldId id="541"/>
            <p14:sldId id="542"/>
            <p14:sldId id="505"/>
            <p14:sldId id="506"/>
            <p14:sldId id="508"/>
            <p14:sldId id="289"/>
            <p14:sldId id="264"/>
            <p14:sldId id="267"/>
            <p14:sldId id="300"/>
          </p14:sldIdLst>
        </p14:section>
        <p14:section name="Orchestration with Jenkins" id="{9DAE5374-D05C-4C39-AA7F-3E4A94225DE8}">
          <p14:sldIdLst>
            <p14:sldId id="544"/>
            <p14:sldId id="545"/>
          </p14:sldIdLst>
        </p14:section>
        <p14:section name="Closing" id="{374FB93B-8B9F-45AB-847C-78E019E0B8C5}">
          <p14:sldIdLst>
            <p14:sldId id="2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3FB130-6F20-4A80-982B-38B54B775A8E}" v="459" dt="2018-08-23T14:04:36.3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78" autoAdjust="0"/>
    <p:restoredTop sz="78729" autoAdjust="0"/>
  </p:normalViewPr>
  <p:slideViewPr>
    <p:cSldViewPr snapToGrid="0">
      <p:cViewPr varScale="1">
        <p:scale>
          <a:sx n="81" d="100"/>
          <a:sy n="81" d="100"/>
        </p:scale>
        <p:origin x="330"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8.xml"/><Relationship Id="rId117" Type="http://schemas.openxmlformats.org/officeDocument/2006/relationships/slide" Target="slides/slide99.xml"/><Relationship Id="rId21" Type="http://schemas.openxmlformats.org/officeDocument/2006/relationships/slide" Target="slides/slide3.xml"/><Relationship Id="rId42" Type="http://schemas.openxmlformats.org/officeDocument/2006/relationships/slide" Target="slides/slide24.xml"/><Relationship Id="rId47" Type="http://schemas.openxmlformats.org/officeDocument/2006/relationships/slide" Target="slides/slide29.xml"/><Relationship Id="rId63" Type="http://schemas.openxmlformats.org/officeDocument/2006/relationships/slide" Target="slides/slide45.xml"/><Relationship Id="rId68" Type="http://schemas.openxmlformats.org/officeDocument/2006/relationships/slide" Target="slides/slide50.xml"/><Relationship Id="rId84" Type="http://schemas.openxmlformats.org/officeDocument/2006/relationships/slide" Target="slides/slide66.xml"/><Relationship Id="rId89" Type="http://schemas.openxmlformats.org/officeDocument/2006/relationships/slide" Target="slides/slide71.xml"/><Relationship Id="rId112" Type="http://schemas.openxmlformats.org/officeDocument/2006/relationships/slide" Target="slides/slide94.xml"/><Relationship Id="rId16" Type="http://schemas.openxmlformats.org/officeDocument/2006/relationships/slideMaster" Target="slideMasters/slideMaster13.xml"/><Relationship Id="rId107" Type="http://schemas.openxmlformats.org/officeDocument/2006/relationships/slide" Target="slides/slide89.xml"/><Relationship Id="rId11" Type="http://schemas.openxmlformats.org/officeDocument/2006/relationships/slideMaster" Target="slideMasters/slideMaster8.xml"/><Relationship Id="rId32" Type="http://schemas.openxmlformats.org/officeDocument/2006/relationships/slide" Target="slides/slide14.xml"/><Relationship Id="rId37" Type="http://schemas.openxmlformats.org/officeDocument/2006/relationships/slide" Target="slides/slide19.xml"/><Relationship Id="rId53" Type="http://schemas.openxmlformats.org/officeDocument/2006/relationships/slide" Target="slides/slide35.xml"/><Relationship Id="rId58" Type="http://schemas.openxmlformats.org/officeDocument/2006/relationships/slide" Target="slides/slide40.xml"/><Relationship Id="rId74" Type="http://schemas.openxmlformats.org/officeDocument/2006/relationships/slide" Target="slides/slide56.xml"/><Relationship Id="rId79" Type="http://schemas.openxmlformats.org/officeDocument/2006/relationships/slide" Target="slides/slide61.xml"/><Relationship Id="rId102" Type="http://schemas.openxmlformats.org/officeDocument/2006/relationships/slide" Target="slides/slide84.xml"/><Relationship Id="rId123" Type="http://schemas.openxmlformats.org/officeDocument/2006/relationships/viewProps" Target="viewProps.xml"/><Relationship Id="rId5" Type="http://schemas.openxmlformats.org/officeDocument/2006/relationships/slideMaster" Target="slideMasters/slideMaster2.xml"/><Relationship Id="rId90" Type="http://schemas.openxmlformats.org/officeDocument/2006/relationships/slide" Target="slides/slide72.xml"/><Relationship Id="rId95" Type="http://schemas.openxmlformats.org/officeDocument/2006/relationships/slide" Target="slides/slide77.xml"/><Relationship Id="rId22" Type="http://schemas.openxmlformats.org/officeDocument/2006/relationships/slide" Target="slides/slide4.xml"/><Relationship Id="rId27" Type="http://schemas.openxmlformats.org/officeDocument/2006/relationships/slide" Target="slides/slide9.xml"/><Relationship Id="rId43" Type="http://schemas.openxmlformats.org/officeDocument/2006/relationships/slide" Target="slides/slide25.xml"/><Relationship Id="rId48" Type="http://schemas.openxmlformats.org/officeDocument/2006/relationships/slide" Target="slides/slide30.xml"/><Relationship Id="rId64" Type="http://schemas.openxmlformats.org/officeDocument/2006/relationships/slide" Target="slides/slide46.xml"/><Relationship Id="rId69" Type="http://schemas.openxmlformats.org/officeDocument/2006/relationships/slide" Target="slides/slide51.xml"/><Relationship Id="rId113" Type="http://schemas.openxmlformats.org/officeDocument/2006/relationships/slide" Target="slides/slide95.xml"/><Relationship Id="rId118" Type="http://schemas.openxmlformats.org/officeDocument/2006/relationships/slide" Target="slides/slide100.xml"/><Relationship Id="rId80" Type="http://schemas.openxmlformats.org/officeDocument/2006/relationships/slide" Target="slides/slide62.xml"/><Relationship Id="rId85" Type="http://schemas.openxmlformats.org/officeDocument/2006/relationships/slide" Target="slides/slide67.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33" Type="http://schemas.openxmlformats.org/officeDocument/2006/relationships/slide" Target="slides/slide15.xml"/><Relationship Id="rId38" Type="http://schemas.openxmlformats.org/officeDocument/2006/relationships/slide" Target="slides/slide20.xml"/><Relationship Id="rId59" Type="http://schemas.openxmlformats.org/officeDocument/2006/relationships/slide" Target="slides/slide41.xml"/><Relationship Id="rId103" Type="http://schemas.openxmlformats.org/officeDocument/2006/relationships/slide" Target="slides/slide85.xml"/><Relationship Id="rId108" Type="http://schemas.openxmlformats.org/officeDocument/2006/relationships/slide" Target="slides/slide90.xml"/><Relationship Id="rId124" Type="http://schemas.openxmlformats.org/officeDocument/2006/relationships/theme" Target="theme/theme1.xml"/><Relationship Id="rId54" Type="http://schemas.openxmlformats.org/officeDocument/2006/relationships/slide" Target="slides/slide36.xml"/><Relationship Id="rId70" Type="http://schemas.openxmlformats.org/officeDocument/2006/relationships/slide" Target="slides/slide52.xml"/><Relationship Id="rId75" Type="http://schemas.openxmlformats.org/officeDocument/2006/relationships/slide" Target="slides/slide57.xml"/><Relationship Id="rId91" Type="http://schemas.openxmlformats.org/officeDocument/2006/relationships/slide" Target="slides/slide73.xml"/><Relationship Id="rId96" Type="http://schemas.openxmlformats.org/officeDocument/2006/relationships/slide" Target="slides/slide78.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5.xml"/><Relationship Id="rId28" Type="http://schemas.openxmlformats.org/officeDocument/2006/relationships/slide" Target="slides/slide10.xml"/><Relationship Id="rId49" Type="http://schemas.openxmlformats.org/officeDocument/2006/relationships/slide" Target="slides/slide31.xml"/><Relationship Id="rId114" Type="http://schemas.openxmlformats.org/officeDocument/2006/relationships/slide" Target="slides/slide96.xml"/><Relationship Id="rId119" Type="http://schemas.openxmlformats.org/officeDocument/2006/relationships/slide" Target="slides/slide101.xml"/><Relationship Id="rId44" Type="http://schemas.openxmlformats.org/officeDocument/2006/relationships/slide" Target="slides/slide26.xml"/><Relationship Id="rId60" Type="http://schemas.openxmlformats.org/officeDocument/2006/relationships/slide" Target="slides/slide42.xml"/><Relationship Id="rId65" Type="http://schemas.openxmlformats.org/officeDocument/2006/relationships/slide" Target="slides/slide47.xml"/><Relationship Id="rId81" Type="http://schemas.openxmlformats.org/officeDocument/2006/relationships/slide" Target="slides/slide63.xml"/><Relationship Id="rId86" Type="http://schemas.openxmlformats.org/officeDocument/2006/relationships/slide" Target="slides/slide68.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21.xml"/><Relationship Id="rId109" Type="http://schemas.openxmlformats.org/officeDocument/2006/relationships/slide" Target="slides/slide91.xml"/><Relationship Id="rId34" Type="http://schemas.openxmlformats.org/officeDocument/2006/relationships/slide" Target="slides/slide16.xml"/><Relationship Id="rId50" Type="http://schemas.openxmlformats.org/officeDocument/2006/relationships/slide" Target="slides/slide32.xml"/><Relationship Id="rId55" Type="http://schemas.openxmlformats.org/officeDocument/2006/relationships/slide" Target="slides/slide37.xml"/><Relationship Id="rId76" Type="http://schemas.openxmlformats.org/officeDocument/2006/relationships/slide" Target="slides/slide58.xml"/><Relationship Id="rId97" Type="http://schemas.openxmlformats.org/officeDocument/2006/relationships/slide" Target="slides/slide79.xml"/><Relationship Id="rId104" Type="http://schemas.openxmlformats.org/officeDocument/2006/relationships/slide" Target="slides/slide86.xml"/><Relationship Id="rId120" Type="http://schemas.openxmlformats.org/officeDocument/2006/relationships/notesMaster" Target="notesMasters/notesMaster1.xml"/><Relationship Id="rId125"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53.xml"/><Relationship Id="rId92" Type="http://schemas.openxmlformats.org/officeDocument/2006/relationships/slide" Target="slides/slide74.xml"/><Relationship Id="rId2" Type="http://schemas.openxmlformats.org/officeDocument/2006/relationships/customXml" Target="../customXml/item2.xml"/><Relationship Id="rId29" Type="http://schemas.openxmlformats.org/officeDocument/2006/relationships/slide" Target="slides/slide11.xml"/><Relationship Id="rId24" Type="http://schemas.openxmlformats.org/officeDocument/2006/relationships/slide" Target="slides/slide6.xml"/><Relationship Id="rId40" Type="http://schemas.openxmlformats.org/officeDocument/2006/relationships/slide" Target="slides/slide22.xml"/><Relationship Id="rId45" Type="http://schemas.openxmlformats.org/officeDocument/2006/relationships/slide" Target="slides/slide27.xml"/><Relationship Id="rId66" Type="http://schemas.openxmlformats.org/officeDocument/2006/relationships/slide" Target="slides/slide48.xml"/><Relationship Id="rId87" Type="http://schemas.openxmlformats.org/officeDocument/2006/relationships/slide" Target="slides/slide69.xml"/><Relationship Id="rId110" Type="http://schemas.openxmlformats.org/officeDocument/2006/relationships/slide" Target="slides/slide92.xml"/><Relationship Id="rId115" Type="http://schemas.openxmlformats.org/officeDocument/2006/relationships/slide" Target="slides/slide97.xml"/><Relationship Id="rId61" Type="http://schemas.openxmlformats.org/officeDocument/2006/relationships/slide" Target="slides/slide43.xml"/><Relationship Id="rId82" Type="http://schemas.openxmlformats.org/officeDocument/2006/relationships/slide" Target="slides/slide64.xml"/><Relationship Id="rId19" Type="http://schemas.openxmlformats.org/officeDocument/2006/relationships/slide" Target="slides/slide1.xml"/><Relationship Id="rId14" Type="http://schemas.openxmlformats.org/officeDocument/2006/relationships/slideMaster" Target="slideMasters/slideMaster11.xml"/><Relationship Id="rId30" Type="http://schemas.openxmlformats.org/officeDocument/2006/relationships/slide" Target="slides/slide12.xml"/><Relationship Id="rId35" Type="http://schemas.openxmlformats.org/officeDocument/2006/relationships/slide" Target="slides/slide17.xml"/><Relationship Id="rId56" Type="http://schemas.openxmlformats.org/officeDocument/2006/relationships/slide" Target="slides/slide38.xml"/><Relationship Id="rId77" Type="http://schemas.openxmlformats.org/officeDocument/2006/relationships/slide" Target="slides/slide59.xml"/><Relationship Id="rId100" Type="http://schemas.openxmlformats.org/officeDocument/2006/relationships/slide" Target="slides/slide82.xml"/><Relationship Id="rId105" Type="http://schemas.openxmlformats.org/officeDocument/2006/relationships/slide" Target="slides/slide87.xml"/><Relationship Id="rId126"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slide" Target="slides/slide33.xml"/><Relationship Id="rId72" Type="http://schemas.openxmlformats.org/officeDocument/2006/relationships/slide" Target="slides/slide54.xml"/><Relationship Id="rId93" Type="http://schemas.openxmlformats.org/officeDocument/2006/relationships/slide" Target="slides/slide75.xml"/><Relationship Id="rId98" Type="http://schemas.openxmlformats.org/officeDocument/2006/relationships/slide" Target="slides/slide80.xml"/><Relationship Id="rId121" Type="http://schemas.openxmlformats.org/officeDocument/2006/relationships/handoutMaster" Target="handoutMasters/handoutMaster1.xml"/><Relationship Id="rId3" Type="http://schemas.openxmlformats.org/officeDocument/2006/relationships/customXml" Target="../customXml/item3.xml"/><Relationship Id="rId25" Type="http://schemas.openxmlformats.org/officeDocument/2006/relationships/slide" Target="slides/slide7.xml"/><Relationship Id="rId46" Type="http://schemas.openxmlformats.org/officeDocument/2006/relationships/slide" Target="slides/slide28.xml"/><Relationship Id="rId67" Type="http://schemas.openxmlformats.org/officeDocument/2006/relationships/slide" Target="slides/slide49.xml"/><Relationship Id="rId116" Type="http://schemas.openxmlformats.org/officeDocument/2006/relationships/slide" Target="slides/slide98.xml"/><Relationship Id="rId20" Type="http://schemas.openxmlformats.org/officeDocument/2006/relationships/slide" Target="slides/slide2.xml"/><Relationship Id="rId41" Type="http://schemas.openxmlformats.org/officeDocument/2006/relationships/slide" Target="slides/slide23.xml"/><Relationship Id="rId62" Type="http://schemas.openxmlformats.org/officeDocument/2006/relationships/slide" Target="slides/slide44.xml"/><Relationship Id="rId83" Type="http://schemas.openxmlformats.org/officeDocument/2006/relationships/slide" Target="slides/slide65.xml"/><Relationship Id="rId88" Type="http://schemas.openxmlformats.org/officeDocument/2006/relationships/slide" Target="slides/slide70.xml"/><Relationship Id="rId111" Type="http://schemas.openxmlformats.org/officeDocument/2006/relationships/slide" Target="slides/slide93.xml"/><Relationship Id="rId15" Type="http://schemas.openxmlformats.org/officeDocument/2006/relationships/slideMaster" Target="slideMasters/slideMaster12.xml"/><Relationship Id="rId36" Type="http://schemas.openxmlformats.org/officeDocument/2006/relationships/slide" Target="slides/slide18.xml"/><Relationship Id="rId57" Type="http://schemas.openxmlformats.org/officeDocument/2006/relationships/slide" Target="slides/slide39.xml"/><Relationship Id="rId106" Type="http://schemas.openxmlformats.org/officeDocument/2006/relationships/slide" Target="slides/slide88.xml"/><Relationship Id="rId10" Type="http://schemas.openxmlformats.org/officeDocument/2006/relationships/slideMaster" Target="slideMasters/slideMaster7.xml"/><Relationship Id="rId31" Type="http://schemas.openxmlformats.org/officeDocument/2006/relationships/slide" Target="slides/slide13.xml"/><Relationship Id="rId52" Type="http://schemas.openxmlformats.org/officeDocument/2006/relationships/slide" Target="slides/slide34.xml"/><Relationship Id="rId73" Type="http://schemas.openxmlformats.org/officeDocument/2006/relationships/slide" Target="slides/slide55.xml"/><Relationship Id="rId78" Type="http://schemas.openxmlformats.org/officeDocument/2006/relationships/slide" Target="slides/slide60.xml"/><Relationship Id="rId94" Type="http://schemas.openxmlformats.org/officeDocument/2006/relationships/slide" Target="slides/slide76.xml"/><Relationship Id="rId99" Type="http://schemas.openxmlformats.org/officeDocument/2006/relationships/slide" Target="slides/slide81.xml"/><Relationship Id="rId101" Type="http://schemas.openxmlformats.org/officeDocument/2006/relationships/slide" Target="slides/slide83.xml"/><Relationship Id="rId12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F29697-4A6D-AC4B-B035-E737BE26C24F}" type="datetimeFigureOut">
              <a:rPr lang="en-US" smtClean="0"/>
              <a:t>6/11/2019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166E8A-67CA-C341-8374-503D670F7D80}" type="slidenum">
              <a:rPr lang="en-US" smtClean="0"/>
              <a:t>‹#›</a:t>
            </a:fld>
            <a:endParaRPr lang="en-US"/>
          </a:p>
        </p:txBody>
      </p:sp>
    </p:spTree>
    <p:extLst>
      <p:ext uri="{BB962C8B-B14F-4D97-AF65-F5344CB8AC3E}">
        <p14:creationId xmlns:p14="http://schemas.microsoft.com/office/powerpoint/2010/main" val="5939878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795838-E26F-BF4F-AF40-5695E293B9BE}" type="datetimeFigureOut">
              <a:rPr lang="en-US" smtClean="0"/>
              <a:t>6/11/2019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5375D1-61FB-3243-8074-59CD809395A7}" type="slidenum">
              <a:rPr lang="en-US" smtClean="0"/>
              <a:t>‹#›</a:t>
            </a:fld>
            <a:endParaRPr lang="en-US"/>
          </a:p>
        </p:txBody>
      </p:sp>
    </p:spTree>
    <p:extLst>
      <p:ext uri="{BB962C8B-B14F-4D97-AF65-F5344CB8AC3E}">
        <p14:creationId xmlns:p14="http://schemas.microsoft.com/office/powerpoint/2010/main" val="1905384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9022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10</a:t>
            </a:fld>
            <a:endParaRPr lang="en-US"/>
          </a:p>
        </p:txBody>
      </p:sp>
    </p:spTree>
    <p:extLst>
      <p:ext uri="{BB962C8B-B14F-4D97-AF65-F5344CB8AC3E}">
        <p14:creationId xmlns:p14="http://schemas.microsoft.com/office/powerpoint/2010/main" val="243885405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101</a:t>
            </a:fld>
            <a:endParaRPr lang="en-US"/>
          </a:p>
        </p:txBody>
      </p:sp>
    </p:spTree>
    <p:extLst>
      <p:ext uri="{BB962C8B-B14F-4D97-AF65-F5344CB8AC3E}">
        <p14:creationId xmlns:p14="http://schemas.microsoft.com/office/powerpoint/2010/main" val="2597602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8403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069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13</a:t>
            </a:fld>
            <a:endParaRPr lang="en-US"/>
          </a:p>
        </p:txBody>
      </p:sp>
    </p:spTree>
    <p:extLst>
      <p:ext uri="{BB962C8B-B14F-4D97-AF65-F5344CB8AC3E}">
        <p14:creationId xmlns:p14="http://schemas.microsoft.com/office/powerpoint/2010/main" val="2414961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153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6698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6/11/2019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94457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Compare/Contrast: (Orchestration vs Configuration Management tools) Configuration management tools such as Chef and </a:t>
            </a:r>
            <a:r>
              <a:rPr lang="en-US" sz="1200" b="0" i="0" kern="1200" dirty="0" err="1">
                <a:solidFill>
                  <a:schemeClr val="tx1"/>
                </a:solidFill>
                <a:effectLst/>
                <a:latin typeface="+mn-lt"/>
                <a:ea typeface="+mn-ea"/>
                <a:cs typeface="+mn-cs"/>
              </a:rPr>
              <a:t>Ansible,typically</a:t>
            </a:r>
            <a:r>
              <a:rPr lang="en-US" sz="1200" b="0" i="0" kern="1200" dirty="0">
                <a:solidFill>
                  <a:schemeClr val="tx1"/>
                </a:solidFill>
                <a:effectLst/>
                <a:latin typeface="+mn-lt"/>
                <a:ea typeface="+mn-ea"/>
                <a:cs typeface="+mn-cs"/>
              </a:rPr>
              <a:t> default to a mutable infrastructure paradigm. For example, if you tell Chef to install a new version of OpenSSL, it’ll run the update on your existing servers and the changes will happen in-place. Over time, as you apply more and more updates, each server builds up a unique history of changes. This often can lead to </a:t>
            </a:r>
            <a:r>
              <a:rPr lang="en-US" sz="1200" b="0" i="1" kern="1200" dirty="0">
                <a:solidFill>
                  <a:schemeClr val="tx1"/>
                </a:solidFill>
                <a:effectLst/>
                <a:latin typeface="+mn-lt"/>
                <a:ea typeface="+mn-ea"/>
                <a:cs typeface="+mn-cs"/>
              </a:rPr>
              <a:t>configuration drift</a:t>
            </a:r>
            <a:r>
              <a:rPr lang="en-US" sz="1200" b="0" i="0" kern="1200" dirty="0">
                <a:solidFill>
                  <a:schemeClr val="tx1"/>
                </a:solidFill>
                <a:effectLst/>
                <a:latin typeface="+mn-lt"/>
                <a:ea typeface="+mn-ea"/>
                <a:cs typeface="+mn-cs"/>
              </a:rPr>
              <a:t>, where each server becomes slightly different than all the others, leading to subtle configuration bugs that are difficult to diagnose/reproduce. If you’re using an orchestration tool such as Terraform to deploy machine images created by Docker or Packer, then every “change” is actually a deployment of a new server, you would create a new image using Packer or Docker with the new version of OpenSSL already installed, deploy that image across a set of totally new servers, and then de-provision the old servers. This approach reduces the likelihood of configuration drift bugs. Of course, it’s possible to force configuration management tools to do immutable deployments too, but it’s not the idiomatic approach for those tools, whereas it’s a natural way to use orchestration tools.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Chef and </a:t>
            </a:r>
            <a:r>
              <a:rPr lang="en-US" sz="1200" b="0" i="0" kern="1200" dirty="0" err="1">
                <a:solidFill>
                  <a:schemeClr val="tx1"/>
                </a:solidFill>
                <a:effectLst/>
                <a:latin typeface="+mn-lt"/>
                <a:ea typeface="+mn-ea"/>
                <a:cs typeface="+mn-cs"/>
              </a:rPr>
              <a:t>Ansible</a:t>
            </a:r>
            <a:r>
              <a:rPr lang="en-US" sz="1200" b="0" i="0" kern="1200" dirty="0">
                <a:solidFill>
                  <a:schemeClr val="tx1"/>
                </a:solidFill>
                <a:effectLst/>
                <a:latin typeface="+mn-lt"/>
                <a:ea typeface="+mn-ea"/>
                <a:cs typeface="+mn-cs"/>
              </a:rPr>
              <a:t> encourage a procedural style where you write code that specifies, step-by-step, how to to achieve some desired end state. Terraform, </a:t>
            </a:r>
            <a:r>
              <a:rPr lang="en-US" sz="1200" b="0" i="0" kern="1200" dirty="0" err="1">
                <a:solidFill>
                  <a:schemeClr val="tx1"/>
                </a:solidFill>
                <a:effectLst/>
                <a:latin typeface="+mn-lt"/>
                <a:ea typeface="+mn-ea"/>
                <a:cs typeface="+mn-cs"/>
              </a:rPr>
              <a:t>CloudFormation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SaltStack</a:t>
            </a:r>
            <a:r>
              <a:rPr lang="en-US" sz="1200" b="0" i="0" kern="1200" dirty="0">
                <a:solidFill>
                  <a:schemeClr val="tx1"/>
                </a:solidFill>
                <a:effectLst/>
                <a:latin typeface="+mn-lt"/>
                <a:ea typeface="+mn-ea"/>
                <a:cs typeface="+mn-cs"/>
              </a:rPr>
              <a:t>, and Puppet all encourage a more declarative style where you write code that specifies your desired end state</a:t>
            </a:r>
            <a:endParaRPr lang="en-US" dirty="0"/>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6/11/2019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1742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6/11/2019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55567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6/11/2019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6625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homeroom… where we take attendance and make all the announcements, say the pledge of allegiance, etc.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85836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6900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Presentation notes:</a:t>
            </a:r>
          </a:p>
          <a:p>
            <a:pPr marL="182880" indent="-182880">
              <a:spcBef>
                <a:spcPts val="300"/>
              </a:spcBef>
              <a:spcAft>
                <a:spcPts val="300"/>
              </a:spcAft>
            </a:pPr>
            <a:r>
              <a:rPr lang="en-US" sz="2000" kern="1200" dirty="0">
                <a:solidFill>
                  <a:schemeClr val="tx1"/>
                </a:solidFill>
                <a:latin typeface="Segoe UI Light" pitchFamily="34" charset="0"/>
                <a:ea typeface="+mn-ea"/>
                <a:cs typeface="+mn-cs"/>
              </a:rPr>
              <a:t>Key concepts: </a:t>
            </a:r>
          </a:p>
          <a:p>
            <a:pPr marL="457200" lvl="1" indent="-182880">
              <a:spcBef>
                <a:spcPts val="300"/>
              </a:spcBef>
              <a:spcAft>
                <a:spcPts val="300"/>
              </a:spcAft>
            </a:pPr>
            <a:r>
              <a:rPr lang="en-US" sz="2000" dirty="0"/>
              <a:t>Resource groups: application lifecycle boundary; container that holds resources.</a:t>
            </a:r>
          </a:p>
          <a:p>
            <a:pPr marL="457200" lvl="1" indent="-182880">
              <a:spcBef>
                <a:spcPts val="300"/>
              </a:spcBef>
              <a:spcAft>
                <a:spcPts val="300"/>
              </a:spcAft>
            </a:pPr>
            <a:r>
              <a:rPr lang="en-US" sz="2000" dirty="0"/>
              <a:t>Resources:</a:t>
            </a:r>
            <a:r>
              <a:rPr lang="en-US" sz="2000" baseline="0" dirty="0"/>
              <a:t> w</a:t>
            </a:r>
            <a:r>
              <a:rPr lang="en-US" sz="2000" dirty="0"/>
              <a:t>eb apps, Azure SQL Database, storage account, network, and so on…almost everything.</a:t>
            </a:r>
          </a:p>
          <a:p>
            <a:pPr marL="457200" lvl="1" indent="-182880">
              <a:spcBef>
                <a:spcPts val="300"/>
              </a:spcBef>
              <a:spcAft>
                <a:spcPts val="300"/>
              </a:spcAft>
            </a:pPr>
            <a:r>
              <a:rPr lang="en-US" sz="2000" dirty="0"/>
              <a:t>RBAC</a:t>
            </a:r>
            <a:r>
              <a:rPr lang="en-US" sz="2000" baseline="0" dirty="0"/>
              <a:t> (role-based access control): </a:t>
            </a:r>
            <a:r>
              <a:rPr lang="en-US" sz="2000" dirty="0"/>
              <a:t>User groups with role permissions assigned to resource groups.</a:t>
            </a:r>
          </a:p>
          <a:p>
            <a:pPr marL="457200" lvl="1" indent="-182880">
              <a:spcBef>
                <a:spcPts val="300"/>
              </a:spcBef>
              <a:spcAft>
                <a:spcPts val="300"/>
              </a:spcAft>
            </a:pPr>
            <a:r>
              <a:rPr lang="en-US" sz="2000" dirty="0"/>
              <a:t>Tags:</a:t>
            </a:r>
            <a:r>
              <a:rPr lang="en-US" sz="2000" baseline="0" dirty="0"/>
              <a:t> </a:t>
            </a:r>
            <a:r>
              <a:rPr lang="en-US" sz="2000" dirty="0"/>
              <a:t>Key value pairs assigned to resources or resource groups.</a:t>
            </a:r>
          </a:p>
          <a:p>
            <a:pPr marL="457200" lvl="1" indent="-182880">
              <a:spcBef>
                <a:spcPts val="300"/>
              </a:spcBef>
              <a:spcAft>
                <a:spcPts val="300"/>
              </a:spcAft>
            </a:pPr>
            <a:r>
              <a:rPr lang="en-US" sz="2000" dirty="0"/>
              <a:t>Policy:</a:t>
            </a:r>
            <a:r>
              <a:rPr lang="en-US" sz="2000" baseline="0" dirty="0"/>
              <a:t> </a:t>
            </a:r>
            <a:r>
              <a:rPr lang="en-US" sz="2000" dirty="0"/>
              <a:t>Restrictions on resources; for example, we can enforce mandatory tags per resource type.</a:t>
            </a:r>
          </a:p>
          <a:p>
            <a:pPr marL="457200" lvl="1" indent="-182880">
              <a:spcBef>
                <a:spcPts val="300"/>
              </a:spcBef>
              <a:spcAft>
                <a:spcPts val="300"/>
              </a:spcAft>
            </a:pPr>
            <a:r>
              <a:rPr lang="en-US" sz="2000" dirty="0"/>
              <a:t>Templates:</a:t>
            </a:r>
            <a:r>
              <a:rPr lang="en-US" sz="2000" baseline="0" dirty="0"/>
              <a:t> </a:t>
            </a:r>
            <a:r>
              <a:rPr lang="en-US" sz="2000" dirty="0"/>
              <a:t>JSON </a:t>
            </a:r>
            <a:r>
              <a:rPr lang="en-US" sz="2000" b="0" dirty="0"/>
              <a:t>(</a:t>
            </a:r>
            <a:r>
              <a:rPr lang="en-US" sz="900" b="0" kern="1200" dirty="0">
                <a:solidFill>
                  <a:schemeClr val="tx1"/>
                </a:solidFill>
                <a:effectLst/>
                <a:latin typeface="Segoe UI Light" pitchFamily="34" charset="0"/>
                <a:ea typeface="+mn-ea"/>
                <a:cs typeface="+mn-cs"/>
              </a:rPr>
              <a:t>JavaScript Object Notation) </a:t>
            </a:r>
            <a:r>
              <a:rPr lang="en-US" sz="2000" dirty="0"/>
              <a:t>defining deployment and configuration of your application.</a:t>
            </a:r>
            <a:endParaRPr lang="en-US" dirty="0"/>
          </a:p>
          <a:p>
            <a:endParaRPr lang="en-US" sz="900" b="0"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r>
              <a:rPr lang="en-US" sz="900" b="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Slide objective:</a:t>
            </a:r>
          </a:p>
          <a:p>
            <a:r>
              <a:rPr lang="en-US" baseline="0" dirty="0"/>
              <a:t>Explain the hierarchy of the Azure model and key concepts.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b="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r>
              <a:rPr lang="en-US" sz="900" b="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Speaker notes: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When we talk</a:t>
            </a:r>
            <a:r>
              <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about how we’ve done our Azure structure, we think about subscriptions. You want to lay out your subscriptions based on technology, the type of policy that you want to apply, and how your business is laid out. We use </a:t>
            </a:r>
            <a:r>
              <a:rPr lang="en-US" sz="900" b="1"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RBAC</a:t>
            </a:r>
            <a:r>
              <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which is role-based access control, to ensure that the right people have the right access to the right subscriptions. We want to make sure that people can operate their business, information remains protected, and people can’t make changes when they’re not supposed to.</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 lower level is the concept of the </a:t>
            </a:r>
            <a:r>
              <a:rPr lang="en-US" sz="900" b="1"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resource group</a:t>
            </a:r>
            <a:r>
              <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an Azure construct that allows you to put the various resources associated with a single app into a resource group and then apply policy from Azure Resource Manager and tags. We use tags—key-value pairs—in Microsoft IT to identify the organization that it’s related to, the environment, and the app ID, a unique identifier. We can use these tags to associate different resources to a different app, organization, or environment, and then make business decisions based on that. Resources include </a:t>
            </a:r>
            <a:r>
              <a:rPr lang="en-US" sz="900" b="0" i="0" u="none" strike="noStrike" kern="1200" baseline="0" dirty="0">
                <a:solidFill>
                  <a:schemeClr val="tx1"/>
                </a:solidFill>
                <a:effectLst/>
                <a:latin typeface="Segoe UI Light" pitchFamily="34" charset="0"/>
                <a:ea typeface="+mn-ea"/>
                <a:cs typeface="+mn-cs"/>
              </a:rPr>
              <a:t>w</a:t>
            </a:r>
            <a:r>
              <a:rPr lang="en-US" sz="900" dirty="0"/>
              <a:t>eb apps, Azure SQL Database, storage account, and so on.</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Templates: </a:t>
            </a:r>
            <a:r>
              <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We’ve created specific templates that internal teams can use to build out resources, and we ensure that they build them out according to our standards and policies. Templates enforce the creation of tags for tracking.  </a:t>
            </a:r>
          </a:p>
          <a:p>
            <a:endParaRPr lang="en-US" sz="900" b="0" i="0" u="none" strike="noStrike" kern="1200" baseline="0" dirty="0">
              <a:solidFill>
                <a:schemeClr val="tx1"/>
              </a:solidFill>
              <a:effectLst/>
              <a:latin typeface="Segoe UI" panose="020B0502040204020203" pitchFamily="34" charset="0"/>
              <a:cs typeface="Segoe UI" panose="020B0502040204020203" pitchFamily="34" charset="0"/>
            </a:endParaRPr>
          </a:p>
          <a:p>
            <a:endParaRPr lang="en-US" b="0"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Windows Azure Pack Overview</a:t>
            </a: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5C7A77B-C477-4503-AD89-A3E6790352B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6/11/2019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38788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ARM is the underlying tooling that allows for the</a:t>
            </a:r>
            <a:r>
              <a:rPr lang="en-US" baseline="0" dirty="0"/>
              <a:t> provisioning, securing and deployment of Azure Resources.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F9E99B-4FEE-4934-B062-7974998916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93059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34ED6-8599-45A5-8136-01FAC69FB6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63490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68973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6/11/2019 11:52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24404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06402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55828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87166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3158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42726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6/11/2019 11:52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9805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6/11/2019 11:52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78340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6/11/2019 11:52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24559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6/11/2019 11:52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10992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6/11/2019 11:52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95186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6/11/2019 11:52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27414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6/11/2019 11:52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81917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6/11/2019 11:52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98926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65751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796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16049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41</a:t>
            </a:fld>
            <a:endParaRPr lang="en-US"/>
          </a:p>
        </p:txBody>
      </p:sp>
    </p:spTree>
    <p:extLst>
      <p:ext uri="{BB962C8B-B14F-4D97-AF65-F5344CB8AC3E}">
        <p14:creationId xmlns:p14="http://schemas.microsoft.com/office/powerpoint/2010/main" val="33484223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35018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6/11/2019 11:52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24415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93361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NSG – Secure the app</a:t>
            </a:r>
          </a:p>
          <a:p>
            <a:r>
              <a:rPr lang="en-US" dirty="0"/>
              <a:t>User Choice – when it makes sense (location, SKU)</a:t>
            </a:r>
          </a:p>
          <a:p>
            <a:r>
              <a:rPr lang="en-US" dirty="0"/>
              <a:t>Use reference for endpoints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83245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46</a:t>
            </a:fld>
            <a:endParaRPr lang="en-US"/>
          </a:p>
        </p:txBody>
      </p:sp>
    </p:spTree>
    <p:extLst>
      <p:ext uri="{BB962C8B-B14F-4D97-AF65-F5344CB8AC3E}">
        <p14:creationId xmlns:p14="http://schemas.microsoft.com/office/powerpoint/2010/main" val="14311494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47</a:t>
            </a:fld>
            <a:endParaRPr lang="en-US"/>
          </a:p>
        </p:txBody>
      </p:sp>
    </p:spTree>
    <p:extLst>
      <p:ext uri="{BB962C8B-B14F-4D97-AF65-F5344CB8AC3E}">
        <p14:creationId xmlns:p14="http://schemas.microsoft.com/office/powerpoint/2010/main" val="25115815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48</a:t>
            </a:fld>
            <a:endParaRPr lang="en-US"/>
          </a:p>
        </p:txBody>
      </p:sp>
    </p:spTree>
    <p:extLst>
      <p:ext uri="{BB962C8B-B14F-4D97-AF65-F5344CB8AC3E}">
        <p14:creationId xmlns:p14="http://schemas.microsoft.com/office/powerpoint/2010/main" val="12342227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49</a:t>
            </a:fld>
            <a:endParaRPr lang="en-US"/>
          </a:p>
        </p:txBody>
      </p:sp>
    </p:spTree>
    <p:extLst>
      <p:ext uri="{BB962C8B-B14F-4D97-AF65-F5344CB8AC3E}">
        <p14:creationId xmlns:p14="http://schemas.microsoft.com/office/powerpoint/2010/main" val="11575050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50</a:t>
            </a:fld>
            <a:endParaRPr lang="en-US"/>
          </a:p>
        </p:txBody>
      </p:sp>
    </p:spTree>
    <p:extLst>
      <p:ext uri="{BB962C8B-B14F-4D97-AF65-F5344CB8AC3E}">
        <p14:creationId xmlns:p14="http://schemas.microsoft.com/office/powerpoint/2010/main" val="3003965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not grow a garden like this…   but at least you can learn while trying.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8650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51</a:t>
            </a:fld>
            <a:endParaRPr lang="en-US"/>
          </a:p>
        </p:txBody>
      </p:sp>
    </p:spTree>
    <p:extLst>
      <p:ext uri="{BB962C8B-B14F-4D97-AF65-F5344CB8AC3E}">
        <p14:creationId xmlns:p14="http://schemas.microsoft.com/office/powerpoint/2010/main" val="1516712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52</a:t>
            </a:fld>
            <a:endParaRPr lang="en-US"/>
          </a:p>
        </p:txBody>
      </p:sp>
    </p:spTree>
    <p:extLst>
      <p:ext uri="{BB962C8B-B14F-4D97-AF65-F5344CB8AC3E}">
        <p14:creationId xmlns:p14="http://schemas.microsoft.com/office/powerpoint/2010/main" val="23370921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53</a:t>
            </a:fld>
            <a:endParaRPr lang="en-US"/>
          </a:p>
        </p:txBody>
      </p:sp>
    </p:spTree>
    <p:extLst>
      <p:ext uri="{BB962C8B-B14F-4D97-AF65-F5344CB8AC3E}">
        <p14:creationId xmlns:p14="http://schemas.microsoft.com/office/powerpoint/2010/main" val="29469120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54</a:t>
            </a:fld>
            <a:endParaRPr lang="en-US"/>
          </a:p>
        </p:txBody>
      </p:sp>
    </p:spTree>
    <p:extLst>
      <p:ext uri="{BB962C8B-B14F-4D97-AF65-F5344CB8AC3E}">
        <p14:creationId xmlns:p14="http://schemas.microsoft.com/office/powerpoint/2010/main" val="34304326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55</a:t>
            </a:fld>
            <a:endParaRPr lang="en-US"/>
          </a:p>
        </p:txBody>
      </p:sp>
    </p:spTree>
    <p:extLst>
      <p:ext uri="{BB962C8B-B14F-4D97-AF65-F5344CB8AC3E}">
        <p14:creationId xmlns:p14="http://schemas.microsoft.com/office/powerpoint/2010/main" val="11517903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56</a:t>
            </a:fld>
            <a:endParaRPr lang="en-US"/>
          </a:p>
        </p:txBody>
      </p:sp>
    </p:spTree>
    <p:extLst>
      <p:ext uri="{BB962C8B-B14F-4D97-AF65-F5344CB8AC3E}">
        <p14:creationId xmlns:p14="http://schemas.microsoft.com/office/powerpoint/2010/main" val="19710868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57</a:t>
            </a:fld>
            <a:endParaRPr lang="en-US"/>
          </a:p>
        </p:txBody>
      </p:sp>
    </p:spTree>
    <p:extLst>
      <p:ext uri="{BB962C8B-B14F-4D97-AF65-F5344CB8AC3E}">
        <p14:creationId xmlns:p14="http://schemas.microsoft.com/office/powerpoint/2010/main" val="4965460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58</a:t>
            </a:fld>
            <a:endParaRPr lang="en-US"/>
          </a:p>
        </p:txBody>
      </p:sp>
    </p:spTree>
    <p:extLst>
      <p:ext uri="{BB962C8B-B14F-4D97-AF65-F5344CB8AC3E}">
        <p14:creationId xmlns:p14="http://schemas.microsoft.com/office/powerpoint/2010/main" val="8918427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59</a:t>
            </a:fld>
            <a:endParaRPr lang="en-US"/>
          </a:p>
        </p:txBody>
      </p:sp>
    </p:spTree>
    <p:extLst>
      <p:ext uri="{BB962C8B-B14F-4D97-AF65-F5344CB8AC3E}">
        <p14:creationId xmlns:p14="http://schemas.microsoft.com/office/powerpoint/2010/main" val="27807846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60</a:t>
            </a:fld>
            <a:endParaRPr lang="en-US"/>
          </a:p>
        </p:txBody>
      </p:sp>
    </p:spTree>
    <p:extLst>
      <p:ext uri="{BB962C8B-B14F-4D97-AF65-F5344CB8AC3E}">
        <p14:creationId xmlns:p14="http://schemas.microsoft.com/office/powerpoint/2010/main" val="3901054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59115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61</a:t>
            </a:fld>
            <a:endParaRPr lang="en-US"/>
          </a:p>
        </p:txBody>
      </p:sp>
    </p:spTree>
    <p:extLst>
      <p:ext uri="{BB962C8B-B14F-4D97-AF65-F5344CB8AC3E}">
        <p14:creationId xmlns:p14="http://schemas.microsoft.com/office/powerpoint/2010/main" val="2503711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62</a:t>
            </a:fld>
            <a:endParaRPr lang="en-US"/>
          </a:p>
        </p:txBody>
      </p:sp>
    </p:spTree>
    <p:extLst>
      <p:ext uri="{BB962C8B-B14F-4D97-AF65-F5344CB8AC3E}">
        <p14:creationId xmlns:p14="http://schemas.microsoft.com/office/powerpoint/2010/main" val="16403274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63</a:t>
            </a:fld>
            <a:endParaRPr lang="en-US"/>
          </a:p>
        </p:txBody>
      </p:sp>
    </p:spTree>
    <p:extLst>
      <p:ext uri="{BB962C8B-B14F-4D97-AF65-F5344CB8AC3E}">
        <p14:creationId xmlns:p14="http://schemas.microsoft.com/office/powerpoint/2010/main" val="41635729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64</a:t>
            </a:fld>
            <a:endParaRPr lang="en-US"/>
          </a:p>
        </p:txBody>
      </p:sp>
    </p:spTree>
    <p:extLst>
      <p:ext uri="{BB962C8B-B14F-4D97-AF65-F5344CB8AC3E}">
        <p14:creationId xmlns:p14="http://schemas.microsoft.com/office/powerpoint/2010/main" val="7830578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65</a:t>
            </a:fld>
            <a:endParaRPr lang="en-US"/>
          </a:p>
        </p:txBody>
      </p:sp>
    </p:spTree>
    <p:extLst>
      <p:ext uri="{BB962C8B-B14F-4D97-AF65-F5344CB8AC3E}">
        <p14:creationId xmlns:p14="http://schemas.microsoft.com/office/powerpoint/2010/main" val="11296435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66</a:t>
            </a:fld>
            <a:endParaRPr lang="en-US"/>
          </a:p>
        </p:txBody>
      </p:sp>
    </p:spTree>
    <p:extLst>
      <p:ext uri="{BB962C8B-B14F-4D97-AF65-F5344CB8AC3E}">
        <p14:creationId xmlns:p14="http://schemas.microsoft.com/office/powerpoint/2010/main" val="11871871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05333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68</a:t>
            </a:fld>
            <a:endParaRPr lang="en-US"/>
          </a:p>
        </p:txBody>
      </p:sp>
    </p:spTree>
    <p:extLst>
      <p:ext uri="{BB962C8B-B14F-4D97-AF65-F5344CB8AC3E}">
        <p14:creationId xmlns:p14="http://schemas.microsoft.com/office/powerpoint/2010/main" val="4099650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69</a:t>
            </a:fld>
            <a:endParaRPr lang="en-US"/>
          </a:p>
        </p:txBody>
      </p:sp>
    </p:spTree>
    <p:extLst>
      <p:ext uri="{BB962C8B-B14F-4D97-AF65-F5344CB8AC3E}">
        <p14:creationId xmlns:p14="http://schemas.microsoft.com/office/powerpoint/2010/main" val="30404123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5498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12489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641376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64137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73</a:t>
            </a:fld>
            <a:endParaRPr lang="en-US"/>
          </a:p>
        </p:txBody>
      </p:sp>
    </p:spTree>
    <p:extLst>
      <p:ext uri="{BB962C8B-B14F-4D97-AF65-F5344CB8AC3E}">
        <p14:creationId xmlns:p14="http://schemas.microsoft.com/office/powerpoint/2010/main" val="18217822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74</a:t>
            </a:fld>
            <a:endParaRPr lang="en-US"/>
          </a:p>
        </p:txBody>
      </p:sp>
    </p:spTree>
    <p:extLst>
      <p:ext uri="{BB962C8B-B14F-4D97-AF65-F5344CB8AC3E}">
        <p14:creationId xmlns:p14="http://schemas.microsoft.com/office/powerpoint/2010/main" val="40204442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75</a:t>
            </a:fld>
            <a:endParaRPr lang="en-US"/>
          </a:p>
        </p:txBody>
      </p:sp>
    </p:spTree>
    <p:extLst>
      <p:ext uri="{BB962C8B-B14F-4D97-AF65-F5344CB8AC3E}">
        <p14:creationId xmlns:p14="http://schemas.microsoft.com/office/powerpoint/2010/main" val="21147246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76</a:t>
            </a:fld>
            <a:endParaRPr lang="en-US"/>
          </a:p>
        </p:txBody>
      </p:sp>
    </p:spTree>
    <p:extLst>
      <p:ext uri="{BB962C8B-B14F-4D97-AF65-F5344CB8AC3E}">
        <p14:creationId xmlns:p14="http://schemas.microsoft.com/office/powerpoint/2010/main" val="5711524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059067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080753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177418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1688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553334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89089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239635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852980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74672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974304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742792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701462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390518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458833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2374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754620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462564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609454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276582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237457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95</a:t>
            </a:fld>
            <a:endParaRPr lang="en-US"/>
          </a:p>
        </p:txBody>
      </p:sp>
    </p:spTree>
    <p:extLst>
      <p:ext uri="{BB962C8B-B14F-4D97-AF65-F5344CB8AC3E}">
        <p14:creationId xmlns:p14="http://schemas.microsoft.com/office/powerpoint/2010/main" val="71859815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96</a:t>
            </a:fld>
            <a:endParaRPr lang="en-US"/>
          </a:p>
        </p:txBody>
      </p:sp>
    </p:spTree>
    <p:extLst>
      <p:ext uri="{BB962C8B-B14F-4D97-AF65-F5344CB8AC3E}">
        <p14:creationId xmlns:p14="http://schemas.microsoft.com/office/powerpoint/2010/main" val="258447446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97</a:t>
            </a:fld>
            <a:endParaRPr lang="en-US"/>
          </a:p>
        </p:txBody>
      </p:sp>
    </p:spTree>
    <p:extLst>
      <p:ext uri="{BB962C8B-B14F-4D97-AF65-F5344CB8AC3E}">
        <p14:creationId xmlns:p14="http://schemas.microsoft.com/office/powerpoint/2010/main" val="68476479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98</a:t>
            </a:fld>
            <a:endParaRPr lang="en-US"/>
          </a:p>
        </p:txBody>
      </p:sp>
    </p:spTree>
    <p:extLst>
      <p:ext uri="{BB962C8B-B14F-4D97-AF65-F5344CB8AC3E}">
        <p14:creationId xmlns:p14="http://schemas.microsoft.com/office/powerpoint/2010/main" val="296748252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27627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8913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7B27273-82A0-4F03-B551-F05C0A270C9F}" type="datetimeFigureOut">
              <a:rPr lang="en-US" smtClean="0"/>
              <a:t>6/11/2019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1193804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B27273-82A0-4F03-B551-F05C0A270C9F}" type="datetimeFigureOut">
              <a:rPr lang="en-US" smtClean="0"/>
              <a:t>6/11/2019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2124882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2_TITLE, SUBHEAD, BODY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11500338" cy="1514902"/>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8" name="Text Placeholder 3"/>
          <p:cNvSpPr>
            <a:spLocks noGrp="1"/>
          </p:cNvSpPr>
          <p:nvPr>
            <p:ph type="body" sz="quarter" idx="10"/>
          </p:nvPr>
        </p:nvSpPr>
        <p:spPr>
          <a:xfrm>
            <a:off x="345825" y="784483"/>
            <a:ext cx="5373880" cy="48340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34310147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dirty="0"/>
              <a:t>Click to edit Master title style</a:t>
            </a:r>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6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Click to edit Master subtitle style</a:t>
            </a:r>
          </a:p>
        </p:txBody>
      </p:sp>
    </p:spTree>
    <p:extLst>
      <p:ext uri="{BB962C8B-B14F-4D97-AF65-F5344CB8AC3E}">
        <p14:creationId xmlns:p14="http://schemas.microsoft.com/office/powerpoint/2010/main" val="111906951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Slide Number Placeholder 3"/>
          <p:cNvSpPr>
            <a:spLocks noGrp="1"/>
          </p:cNvSpPr>
          <p:nvPr>
            <p:ph type="sldNum" sz="quarter" idx="10"/>
          </p:nvPr>
        </p:nvSpPr>
        <p:spPr/>
        <p:txBody>
          <a:body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64990874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Slide Number Placeholder 4"/>
          <p:cNvSpPr>
            <a:spLocks noGrp="1"/>
          </p:cNvSpPr>
          <p:nvPr>
            <p:ph type="sldNum" sz="quarter" idx="10"/>
          </p:nvPr>
        </p:nvSpPr>
        <p:spPr/>
        <p:txBody>
          <a:bodyPr/>
          <a:lstStyle/>
          <a:p>
            <a:r>
              <a:rPr lang="en-US" dirty="0">
                <a:gradFill>
                  <a:gsLst>
                    <a:gs pos="0">
                      <a:schemeClr val="accent3"/>
                    </a:gs>
                    <a:gs pos="86000">
                      <a:schemeClr val="accent3"/>
                    </a:gs>
                  </a:gsLst>
                  <a:lin ang="5400000" scaled="0"/>
                </a:gradFill>
              </a:rPr>
              <a:t>© 2015 Microsoft Corporation </a:t>
            </a:r>
            <a:r>
              <a:rPr lang="en-US" dirty="0">
                <a:solidFill>
                  <a:schemeClr val="bg1"/>
                </a:solidFill>
              </a:rPr>
              <a:t>&lt;#&gt;</a:t>
            </a:r>
          </a:p>
        </p:txBody>
      </p:sp>
    </p:spTree>
    <p:extLst>
      <p:ext uri="{BB962C8B-B14F-4D97-AF65-F5344CB8AC3E}">
        <p14:creationId xmlns:p14="http://schemas.microsoft.com/office/powerpoint/2010/main" val="352994924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a:t>Video</a:t>
            </a:r>
          </a:p>
        </p:txBody>
      </p:sp>
    </p:spTree>
    <p:extLst>
      <p:ext uri="{BB962C8B-B14F-4D97-AF65-F5344CB8AC3E}">
        <p14:creationId xmlns:p14="http://schemas.microsoft.com/office/powerpoint/2010/main" val="126770993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34098815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a:t>subject</a:t>
            </a:r>
          </a:p>
        </p:txBody>
      </p:sp>
      <p:sp>
        <p:nvSpPr>
          <p:cNvPr id="3" name="Slide Number Placeholder 2"/>
          <p:cNvSpPr>
            <a:spLocks noGrp="1"/>
          </p:cNvSpPr>
          <p:nvPr>
            <p:ph type="sldNum" sz="quarter" idx="10"/>
          </p:nvPr>
        </p:nvSpPr>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24197891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4400">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A164282-434E-41D4-9582-783D542A7B68}"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93127455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A164282-434E-41D4-9582-783D542A7B68}"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81789497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A164282-434E-41D4-9582-783D542A7B68}"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621986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B27273-82A0-4F03-B551-F05C0A270C9F}" type="datetimeFigureOut">
              <a:rPr lang="en-US" smtClean="0"/>
              <a:t>6/11/2019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356904053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0"/>
          </p:nvPr>
        </p:nvSpPr>
        <p:spPr/>
        <p:txBody>
          <a:body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76980889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0"/>
          </p:nvPr>
        </p:nvSpPr>
        <p:spPr/>
        <p:txBody>
          <a:body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72282978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0117" y="228602"/>
            <a:ext cx="11173883" cy="666387"/>
          </a:xfrm>
        </p:spPr>
        <p:txBody>
          <a:bodyPr>
            <a:noAutofit/>
          </a:bodyPr>
          <a:lstStyle>
            <a:lvl1pPr algn="ctr">
              <a:defRPr sz="4400"/>
            </a:lvl1pPr>
          </a:lstStyle>
          <a:p>
            <a:r>
              <a:rPr lang="en-US" dirty="0"/>
              <a:t>Click to edit Master title style</a:t>
            </a:r>
          </a:p>
        </p:txBody>
      </p:sp>
      <p:sp>
        <p:nvSpPr>
          <p:cNvPr id="5" name="Slide Number Placeholder 4"/>
          <p:cNvSpPr>
            <a:spLocks noGrp="1"/>
          </p:cNvSpPr>
          <p:nvPr>
            <p:ph type="sldNum" sz="quarter" idx="11"/>
          </p:nvPr>
        </p:nvSpPr>
        <p:spPr>
          <a:xfrm>
            <a:off x="9229929" y="6396037"/>
            <a:ext cx="2743200" cy="365125"/>
          </a:xfrm>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45380397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626858"/>
          </a:xfrm>
          <a:prstGeom prst="rect">
            <a:avLst/>
          </a:prstGeom>
        </p:spPr>
        <p:txBody>
          <a:bodyPr/>
          <a:lstStyle>
            <a:lvl1pPr marL="457200" indent="-457200">
              <a:buClrTx/>
              <a:buFont typeface="Arial" pitchFamily="34" charset="0"/>
              <a:buChar char="•"/>
              <a:defRPr sz="2800">
                <a:latin typeface="Segoe UI" panose="020B0502040204020203" pitchFamily="34" charset="0"/>
                <a:ea typeface="Segoe UI Symbol" pitchFamily="34" charset="0"/>
                <a:cs typeface="Segoe UI" panose="020B0502040204020203" pitchFamily="34" charset="0"/>
              </a:defRPr>
            </a:lvl1pPr>
            <a:lvl2pPr marL="800100" indent="-342900">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2pPr>
            <a:lvl3pPr marL="1257300" indent="-3429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3pPr>
            <a:lvl4pPr marL="1657350" indent="-28575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4pPr>
            <a:lvl5pPr marL="2114550" indent="-28575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half" idx="10"/>
          </p:nvPr>
        </p:nvSpPr>
        <p:spPr>
          <a:xfrm>
            <a:off x="6197441" y="1600206"/>
            <a:ext cx="5384800" cy="4626858"/>
          </a:xfrm>
          <a:prstGeom prst="rect">
            <a:avLst/>
          </a:prstGeom>
        </p:spPr>
        <p:txBody>
          <a:bodyPr/>
          <a:lstStyle>
            <a:lvl1pPr marL="342900" indent="-342900">
              <a:buClrTx/>
              <a:buFont typeface="Arial" pitchFamily="34" charset="0"/>
              <a:buChar char="•"/>
              <a:defRPr sz="2800">
                <a:latin typeface="Segoe UI" panose="020B0502040204020203" pitchFamily="34" charset="0"/>
                <a:ea typeface="Segoe UI Symbol" pitchFamily="34" charset="0"/>
                <a:cs typeface="Segoe UI" panose="020B0502040204020203" pitchFamily="34" charset="0"/>
              </a:defRPr>
            </a:lvl1pPr>
            <a:lvl2pPr marL="742950" indent="-285750">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2pPr>
            <a:lvl3pPr marL="1143000" indent="-2286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3pPr>
            <a:lvl4pPr marL="1600200" indent="-22860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4pPr>
            <a:lvl5pPr marL="2057400" indent="-22860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6921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2146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8004726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770589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820937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639550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63981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145544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1974980"/>
            <a:ext cx="8871457" cy="2387600"/>
          </a:xfrm>
        </p:spPr>
        <p:txBody>
          <a:bodyPr anchor="ctr">
            <a:noAutofit/>
          </a:bodyPr>
          <a:lstStyle>
            <a:lvl1pPr algn="l">
              <a:defRPr sz="9598"/>
            </a:lvl1pPr>
          </a:lstStyle>
          <a:p>
            <a:r>
              <a:rPr lang="en-US" dirty="0"/>
              <a:t>Title of the talk goes here</a:t>
            </a:r>
          </a:p>
        </p:txBody>
      </p:sp>
      <p:sp>
        <p:nvSpPr>
          <p:cNvPr id="3" name="Subtitle 2"/>
          <p:cNvSpPr>
            <a:spLocks noGrp="1"/>
          </p:cNvSpPr>
          <p:nvPr>
            <p:ph type="subTitle" idx="1" hasCustomPrompt="1"/>
          </p:nvPr>
        </p:nvSpPr>
        <p:spPr>
          <a:xfrm>
            <a:off x="606176" y="5115698"/>
            <a:ext cx="8871457" cy="1297459"/>
          </a:xfrm>
        </p:spPr>
        <p:txBody>
          <a:bodyPr>
            <a:noAutofit/>
          </a:bodyPr>
          <a:lstStyle>
            <a:lvl1pPr marL="0" indent="0" algn="l">
              <a:buNone/>
              <a:defRPr sz="2000">
                <a:solidFill>
                  <a:srgbClr val="00B0F0"/>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Presenter Name</a:t>
            </a:r>
          </a:p>
          <a:p>
            <a:r>
              <a:rPr lang="en-US" dirty="0"/>
              <a:t>Presenter Title</a:t>
            </a:r>
          </a:p>
          <a:p>
            <a:r>
              <a:rPr lang="en-US" dirty="0"/>
              <a:t>04/02/2014</a:t>
            </a:r>
          </a:p>
        </p:txBody>
      </p:sp>
    </p:spTree>
    <p:extLst>
      <p:ext uri="{BB962C8B-B14F-4D97-AF65-F5344CB8AC3E}">
        <p14:creationId xmlns:p14="http://schemas.microsoft.com/office/powerpoint/2010/main" val="241260446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22791371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802499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558374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7495572"/>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190957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153500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799707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889643"/>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2731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731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1" y="6356351"/>
            <a:ext cx="2743200" cy="365125"/>
          </a:xfrm>
          <a:prstGeom prst="rect">
            <a:avLst/>
          </a:prstGeom>
        </p:spPr>
        <p:txBody>
          <a:bodyPr/>
          <a:lstStyle/>
          <a:p>
            <a:fld id="{50B57460-EC8C-496E-B825-E030E5EAD088}" type="datetimeFigureOut">
              <a:rPr lang="en-US" smtClean="0">
                <a:solidFill>
                  <a:srgbClr val="FFFFFF"/>
                </a:solidFill>
              </a:rPr>
              <a:pPr/>
              <a:t>6/11/2019</a:t>
            </a:fld>
            <a:endParaRPr lang="en-US">
              <a:solidFill>
                <a:srgbClr val="FFFFFF"/>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US">
              <a:solidFill>
                <a:srgbClr val="FFFFFF"/>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C7CA368E-06D4-4D16-ACE0-0F724B54AFDF}"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8724814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7175433"/>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D817BCF1-EDE9-46B3-A8B3-659212B54243}" type="datetimeFigureOut">
              <a:rPr lang="en-US" smtClean="0"/>
              <a:t>6/11/2019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1787077617"/>
      </p:ext>
    </p:extLst>
  </p:cSld>
  <p:clrMapOvr>
    <a:overrideClrMapping bg1="dk1" tx1="lt1" bg2="dk2" tx2="lt2" accent1="accent1" accent2="accent2" accent3="accent3" accent4="accent4" accent5="accent5" accent6="accent6" hlink="hlink" folHlink="folHlink"/>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17BCF1-EDE9-46B3-A8B3-659212B54243}" type="datetimeFigureOut">
              <a:rPr lang="en-US" smtClean="0"/>
              <a:t>6/11/2019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260709879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D817BCF1-EDE9-46B3-A8B3-659212B54243}" type="datetimeFigureOut">
              <a:rPr lang="en-US" smtClean="0"/>
              <a:t>6/11/2019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4073528502"/>
      </p:ext>
    </p:extLst>
  </p:cSld>
  <p:clrMapOvr>
    <a:overrideClrMapping bg1="dk1" tx1="lt1" bg2="dk2" tx2="lt2" accent1="accent1" accent2="accent2" accent3="accent3" accent4="accent4" accent5="accent5" accent6="accent6" hlink="hlink" folHlink="folHlink"/>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817BCF1-EDE9-46B3-A8B3-659212B54243}" type="datetimeFigureOut">
              <a:rPr lang="en-US" smtClean="0"/>
              <a:t>6/11/2019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39911133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D817BCF1-EDE9-46B3-A8B3-659212B54243}" type="datetimeFigureOut">
              <a:rPr lang="en-US" smtClean="0"/>
              <a:t>6/11/2019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BCED8A-DE7B-4F20-BCBD-2F1C97F6A900}"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1062294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817BCF1-EDE9-46B3-A8B3-659212B54243}" type="datetimeFigureOut">
              <a:rPr lang="en-US" smtClean="0"/>
              <a:t>6/11/2019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149819346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E9971E-8931-564D-9F39-FE084704E227}" type="datetimeFigureOut">
              <a:rPr lang="en-US" smtClean="0"/>
              <a:t>6/11/2019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F15AE72-F18A-8A4F-B00E-F60D5550EA47}" type="slidenum">
              <a:rPr lang="en-US" smtClean="0"/>
              <a:t>‹#›</a:t>
            </a:fld>
            <a:endParaRPr lang="en-US"/>
          </a:p>
        </p:txBody>
      </p:sp>
    </p:spTree>
    <p:extLst>
      <p:ext uri="{BB962C8B-B14F-4D97-AF65-F5344CB8AC3E}">
        <p14:creationId xmlns:p14="http://schemas.microsoft.com/office/powerpoint/2010/main" val="383157272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817BCF1-EDE9-46B3-A8B3-659212B54243}" type="datetimeFigureOut">
              <a:rPr lang="en-US" smtClean="0"/>
              <a:t>6/11/2019</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180780013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D817BCF1-EDE9-46B3-A8B3-659212B54243}" type="datetimeFigureOut">
              <a:rPr lang="en-US" smtClean="0"/>
              <a:t>6/11/2019</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307911618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17BCF1-EDE9-46B3-A8B3-659212B54243}" type="datetimeFigureOut">
              <a:rPr lang="en-US" smtClean="0"/>
              <a:t>6/11/2019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26953693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defTabSz="913924"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dirty="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19539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17BCF1-EDE9-46B3-A8B3-659212B54243}" type="datetimeFigureOut">
              <a:rPr lang="en-US" smtClean="0"/>
              <a:t>6/11/2019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287009754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App Innovation Title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4" name="Rectangle 23"/>
          <p:cNvSpPr/>
          <p:nvPr userDrawn="1"/>
        </p:nvSpPr>
        <p:spPr bwMode="auto">
          <a:xfrm rot="10800000">
            <a:off x="5608948" y="0"/>
            <a:ext cx="6583051" cy="6858000"/>
          </a:xfrm>
          <a:prstGeom prst="rect">
            <a:avLst/>
          </a:prstGeom>
          <a:gradFill>
            <a:gsLst>
              <a:gs pos="0">
                <a:srgbClr val="000000">
                  <a:lumMod val="45000"/>
                  <a:alpha val="40000"/>
                </a:srgbClr>
              </a:gs>
              <a:gs pos="26000">
                <a:srgbClr val="000000">
                  <a:alpha val="25000"/>
                </a:srgbClr>
              </a:gs>
              <a:gs pos="62000">
                <a:srgbClr val="000000">
                  <a:alpha val="0"/>
                  <a:lumMod val="5000"/>
                  <a:lumOff val="9500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pPr>
            <a:endParaRPr lang="en-US" sz="235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p:nvPr userDrawn="1"/>
        </p:nvGrpSpPr>
        <p:grpSpPr>
          <a:xfrm>
            <a:off x="9676728" y="435413"/>
            <a:ext cx="2085432" cy="446719"/>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grpSp>
      <p:sp>
        <p:nvSpPr>
          <p:cNvPr id="23" name="Rectangle 22"/>
          <p:cNvSpPr/>
          <p:nvPr userDrawn="1"/>
        </p:nvSpPr>
        <p:spPr bwMode="gray">
          <a:xfrm>
            <a:off x="6409944" y="1408177"/>
            <a:ext cx="5340096" cy="2971800"/>
          </a:xfrm>
          <a:prstGeom prst="rect">
            <a:avLst/>
          </a:prstGeom>
          <a:solidFill>
            <a:schemeClr val="accent3">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pPr>
            <a:endParaRPr lang="en-US" sz="2350" err="1">
              <a:gradFill>
                <a:gsLst>
                  <a:gs pos="0">
                    <a:srgbClr val="FFFFFF"/>
                  </a:gs>
                  <a:gs pos="100000">
                    <a:srgbClr val="FFFFFF"/>
                  </a:gs>
                </a:gsLst>
                <a:lin ang="5400000" scaled="0"/>
              </a:gradFill>
              <a:ea typeface="Segoe UI" pitchFamily="34" charset="0"/>
              <a:cs typeface="Segoe UI" pitchFamily="34" charset="0"/>
            </a:endParaRPr>
          </a:p>
        </p:txBody>
      </p:sp>
      <p:sp>
        <p:nvSpPr>
          <p:cNvPr id="26" name="Title 1"/>
          <p:cNvSpPr>
            <a:spLocks noGrp="1"/>
          </p:cNvSpPr>
          <p:nvPr>
            <p:ph type="title" hasCustomPrompt="1"/>
          </p:nvPr>
        </p:nvSpPr>
        <p:spPr bwMode="gray">
          <a:xfrm>
            <a:off x="6409945" y="1413776"/>
            <a:ext cx="5332362" cy="2087516"/>
          </a:xfrm>
          <a:noFill/>
        </p:spPr>
        <p:txBody>
          <a:bodyPr lIns="182880" tIns="182880" rIns="91440" bIns="91440" anchor="t" anchorCtr="0"/>
          <a:lstStyle>
            <a:lvl1pPr>
              <a:defRPr sz="4794" spc="-98" baseline="0">
                <a:gradFill>
                  <a:gsLst>
                    <a:gs pos="57576">
                      <a:srgbClr val="FFFFFF"/>
                    </a:gs>
                    <a:gs pos="35000">
                      <a:srgbClr val="FFFFFF"/>
                    </a:gs>
                  </a:gsLst>
                  <a:lin ang="5400000" scaled="0"/>
                </a:gradFill>
              </a:defRPr>
            </a:lvl1pPr>
          </a:lstStyle>
          <a:p>
            <a:r>
              <a:rPr lang="en-US"/>
              <a:t>Presentation title</a:t>
            </a:r>
          </a:p>
        </p:txBody>
      </p:sp>
      <p:sp>
        <p:nvSpPr>
          <p:cNvPr id="27" name="Text Placeholder 2"/>
          <p:cNvSpPr>
            <a:spLocks noGrp="1"/>
          </p:cNvSpPr>
          <p:nvPr>
            <p:ph type="body" sz="quarter" idx="10" hasCustomPrompt="1"/>
          </p:nvPr>
        </p:nvSpPr>
        <p:spPr>
          <a:xfrm>
            <a:off x="6409944" y="3494811"/>
            <a:ext cx="5340096" cy="877163"/>
          </a:xfrm>
        </p:spPr>
        <p:txBody>
          <a:bodyPr lIns="182880" tIns="91440" bIns="0" anchor="ctr" anchorCtr="0"/>
          <a:lstStyle>
            <a:lvl1pPr marL="0" indent="0">
              <a:lnSpc>
                <a:spcPct val="100000"/>
              </a:lnSpc>
              <a:spcBef>
                <a:spcPts val="0"/>
              </a:spcBef>
              <a:buNone/>
              <a:defRPr sz="2797">
                <a:solidFill>
                  <a:schemeClr val="bg1"/>
                </a:solidFill>
              </a:defRPr>
            </a:lvl1pPr>
          </a:lstStyle>
          <a:p>
            <a:pPr lvl="0"/>
            <a:r>
              <a:rPr lang="en-US"/>
              <a:t>Subtitle</a:t>
            </a:r>
          </a:p>
        </p:txBody>
      </p:sp>
    </p:spTree>
    <p:extLst>
      <p:ext uri="{BB962C8B-B14F-4D97-AF65-F5344CB8AC3E}">
        <p14:creationId xmlns:p14="http://schemas.microsoft.com/office/powerpoint/2010/main" val="1461816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3_Title/sub-title_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2"/>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5"/>
            <a:ext cx="12192000" cy="904286"/>
          </a:xfrm>
        </p:spPr>
        <p:txBody>
          <a:bodyPr lIns="393192" bIns="91440">
            <a:normAutofit/>
          </a:bodyPr>
          <a:lstStyle>
            <a:lvl1pPr marL="0" indent="0">
              <a:buNone/>
              <a:defRPr sz="2800">
                <a:solidFill>
                  <a:schemeClr val="tx1"/>
                </a:solidFill>
                <a:latin typeface="+mj-lt"/>
              </a:defRPr>
            </a:lvl1pPr>
            <a:lvl2pPr marL="456619" indent="0">
              <a:buNone/>
              <a:defRPr/>
            </a:lvl2pPr>
          </a:lstStyle>
          <a:p>
            <a:pPr lvl="0"/>
            <a:r>
              <a:rPr lang="en-US"/>
              <a:t>Subtitle</a:t>
            </a:r>
          </a:p>
        </p:txBody>
      </p:sp>
    </p:spTree>
    <p:extLst>
      <p:ext uri="{BB962C8B-B14F-4D97-AF65-F5344CB8AC3E}">
        <p14:creationId xmlns:p14="http://schemas.microsoft.com/office/powerpoint/2010/main" val="33808037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24_Purple bar">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US" sz="2397"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4755212"/>
          </a:xfrm>
        </p:spPr>
        <p:txBody>
          <a:bodyPr lIns="393192" tIns="393192" rIns="393192" bIns="91440">
            <a:normAutofit/>
          </a:bodyPr>
          <a:lstStyle>
            <a:lvl1pPr marL="0" indent="0">
              <a:buNone/>
              <a:defRPr sz="4400">
                <a:solidFill>
                  <a:schemeClr val="bg1"/>
                </a:solidFill>
                <a:latin typeface="+mj-lt"/>
              </a:defRPr>
            </a:lvl1pPr>
          </a:lstStyle>
          <a:p>
            <a:pPr lvl="0"/>
            <a:r>
              <a:rPr lang="en-US"/>
              <a:t>Title</a:t>
            </a:r>
          </a:p>
        </p:txBody>
      </p:sp>
      <p:sp>
        <p:nvSpPr>
          <p:cNvPr id="7" name="Text Placeholder 5"/>
          <p:cNvSpPr>
            <a:spLocks noGrp="1"/>
          </p:cNvSpPr>
          <p:nvPr>
            <p:ph type="body" sz="quarter" idx="13"/>
          </p:nvPr>
        </p:nvSpPr>
        <p:spPr>
          <a:xfrm>
            <a:off x="5073765" y="0"/>
            <a:ext cx="7118236" cy="6858000"/>
          </a:xfrm>
        </p:spPr>
        <p:txBody>
          <a:bodyPr lIns="393192" tIns="393192" rIns="182880"/>
          <a:lstStyle>
            <a:lvl1pPr marL="0" indent="0">
              <a:spcAft>
                <a:spcPts val="599"/>
              </a:spcAft>
              <a:buNone/>
              <a:defRPr>
                <a:latin typeface="+mj-lt"/>
              </a:defRPr>
            </a:lvl1pPr>
            <a:lvl2pPr marL="0" indent="0">
              <a:spcAft>
                <a:spcPts val="599"/>
              </a:spcAft>
              <a:buNone/>
              <a:defRPr>
                <a:latin typeface="+mj-lt"/>
              </a:defRPr>
            </a:lvl2pPr>
            <a:lvl3pPr marL="0" indent="0">
              <a:spcAft>
                <a:spcPts val="599"/>
              </a:spcAft>
              <a:buNone/>
              <a:defRPr/>
            </a:lvl3pPr>
            <a:lvl4pPr marL="0" indent="0">
              <a:spcAft>
                <a:spcPts val="599"/>
              </a:spcAft>
              <a:buNone/>
              <a:defRPr/>
            </a:lvl4pPr>
            <a:lvl5pPr marL="0" indent="0">
              <a:spcAft>
                <a:spcPts val="599"/>
              </a:spcAft>
              <a:buNone/>
              <a:defRPr sz="159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282995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5808645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273819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532848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8533664"/>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7532623"/>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080142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33984" y="484298"/>
            <a:ext cx="6995026" cy="1300000"/>
          </a:xfrm>
          <a:prstGeom prst="rect">
            <a:avLst/>
          </a:prstGeom>
        </p:spPr>
      </p:pic>
    </p:spTree>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687580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5354455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9469281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17881011"/>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4186506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06972317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8721012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5566154"/>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4873084"/>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580780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8750679"/>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917527"/>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2_TITLE, SUBHEAD, BODY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11500338" cy="1514902"/>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8" name="Text Placeholder 3"/>
          <p:cNvSpPr>
            <a:spLocks noGrp="1"/>
          </p:cNvSpPr>
          <p:nvPr>
            <p:ph type="body" sz="quarter" idx="10"/>
          </p:nvPr>
        </p:nvSpPr>
        <p:spPr>
          <a:xfrm>
            <a:off x="345825" y="784483"/>
            <a:ext cx="5373880" cy="48340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55839582"/>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dirty="0"/>
              <a:t>Click to edit Master title style</a:t>
            </a:r>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6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Click to edit Master subtitle style</a:t>
            </a:r>
          </a:p>
        </p:txBody>
      </p:sp>
    </p:spTree>
    <p:extLst>
      <p:ext uri="{BB962C8B-B14F-4D97-AF65-F5344CB8AC3E}">
        <p14:creationId xmlns:p14="http://schemas.microsoft.com/office/powerpoint/2010/main" val="258328220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26310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99667126"/>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04470041"/>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8603466"/>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485378"/>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840254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 STATIC">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1974980"/>
            <a:ext cx="8871457" cy="2387600"/>
          </a:xfrm>
        </p:spPr>
        <p:txBody>
          <a:bodyPr anchor="ctr">
            <a:noAutofit/>
          </a:bodyPr>
          <a:lstStyle>
            <a:lvl1pPr algn="l">
              <a:defRPr sz="9598"/>
            </a:lvl1pPr>
          </a:lstStyle>
          <a:p>
            <a:r>
              <a:rPr lang="en-US" dirty="0"/>
              <a:t>Title of the talk goes here</a:t>
            </a:r>
          </a:p>
        </p:txBody>
      </p:sp>
      <p:sp>
        <p:nvSpPr>
          <p:cNvPr id="3" name="Subtitle 2"/>
          <p:cNvSpPr>
            <a:spLocks noGrp="1"/>
          </p:cNvSpPr>
          <p:nvPr>
            <p:ph type="subTitle" idx="1" hasCustomPrompt="1"/>
          </p:nvPr>
        </p:nvSpPr>
        <p:spPr>
          <a:xfrm>
            <a:off x="606176" y="5115698"/>
            <a:ext cx="8871457" cy="1297459"/>
          </a:xfrm>
        </p:spPr>
        <p:txBody>
          <a:bodyPr>
            <a:noAutofit/>
          </a:bodyPr>
          <a:lstStyle>
            <a:lvl1pPr marL="0" indent="0" algn="l">
              <a:buNone/>
              <a:defRPr sz="2000">
                <a:solidFill>
                  <a:srgbClr val="00B0F0"/>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Presenter Name</a:t>
            </a:r>
          </a:p>
          <a:p>
            <a:r>
              <a:rPr lang="en-US" dirty="0"/>
              <a:t>Presenter Title</a:t>
            </a:r>
          </a:p>
          <a:p>
            <a:r>
              <a:rPr lang="en-US" dirty="0"/>
              <a:t>04/02/2014</a:t>
            </a:r>
          </a:p>
        </p:txBody>
      </p:sp>
    </p:spTree>
    <p:extLst>
      <p:ext uri="{BB962C8B-B14F-4D97-AF65-F5344CB8AC3E}">
        <p14:creationId xmlns:p14="http://schemas.microsoft.com/office/powerpoint/2010/main" val="565156635"/>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9039631"/>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2781815"/>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5863750"/>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145188"/>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1971663"/>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7080375"/>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9316897"/>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755390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2731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731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1" y="6356351"/>
            <a:ext cx="2743200" cy="365125"/>
          </a:xfrm>
          <a:prstGeom prst="rect">
            <a:avLst/>
          </a:prstGeom>
        </p:spPr>
        <p:txBody>
          <a:bodyPr/>
          <a:lstStyle/>
          <a:p>
            <a:fld id="{50B57460-EC8C-496E-B825-E030E5EAD088}" type="datetimeFigureOut">
              <a:rPr lang="en-US" smtClean="0">
                <a:solidFill>
                  <a:srgbClr val="FFFFFF"/>
                </a:solidFill>
              </a:rPr>
              <a:pPr/>
              <a:t>6/11/2019</a:t>
            </a:fld>
            <a:endParaRPr lang="en-US">
              <a:solidFill>
                <a:srgbClr val="FFFFFF"/>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US">
              <a:solidFill>
                <a:srgbClr val="FFFFFF"/>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C7CA368E-06D4-4D16-ACE0-0F724B54AFDF}"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1165359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nfidentiality Slide">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B27273-82A0-4F03-B551-F05C0A270C9F}" type="datetimeFigureOut">
              <a:rPr lang="en-US" smtClean="0"/>
              <a:t>6/11/2019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26075447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
        <p:nvSpPr>
          <p:cNvPr id="8"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7B27273-82A0-4F03-B551-F05C0A270C9F}" type="datetimeFigureOut">
              <a:rPr lang="en-US" smtClean="0"/>
              <a:t>6/11/2019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10071719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7B27273-82A0-4F03-B551-F05C0A270C9F}" type="datetimeFigureOut">
              <a:rPr lang="en-US" smtClean="0"/>
              <a:t>6/11/2019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12358744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ontent 1">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088983"/>
            <a:ext cx="11151917" cy="1508105"/>
          </a:xfrm>
          <a:prstGeom prst="rect">
            <a:avLst/>
          </a:prstGeom>
        </p:spPr>
        <p:txBody>
          <a:bodyPr/>
          <a:lstStyle>
            <a:lvl1pPr marL="0" indent="0">
              <a:spcBef>
                <a:spcPts val="2400"/>
              </a:spcBef>
              <a:buNone/>
              <a:defRPr sz="3800">
                <a:gradFill>
                  <a:gsLst>
                    <a:gs pos="100000">
                      <a:schemeClr val="tx2"/>
                    </a:gs>
                    <a:gs pos="0">
                      <a:schemeClr val="tx2"/>
                    </a:gs>
                  </a:gsLst>
                  <a:lin ang="5400000" scaled="0"/>
                </a:gradFill>
                <a:latin typeface="+mj-lt"/>
              </a:defRPr>
            </a:lvl1pPr>
            <a:lvl2pPr marL="0" indent="0">
              <a:buNone/>
              <a:defRPr sz="2000">
                <a:gradFill>
                  <a:gsLst>
                    <a:gs pos="100000">
                      <a:schemeClr val="tx1"/>
                    </a:gs>
                    <a:gs pos="6000">
                      <a:schemeClr val="tx1"/>
                    </a:gs>
                  </a:gsLst>
                  <a:lin ang="5400000" scaled="0"/>
                </a:gradFill>
              </a:defRPr>
            </a:lvl2pPr>
            <a:lvl3pPr marL="231730" indent="0">
              <a:buNone/>
              <a:defRPr sz="1600">
                <a:gradFill>
                  <a:gsLst>
                    <a:gs pos="100000">
                      <a:schemeClr val="tx1"/>
                    </a:gs>
                    <a:gs pos="6000">
                      <a:schemeClr val="tx1"/>
                    </a:gs>
                  </a:gsLst>
                  <a:lin ang="5400000" scaled="0"/>
                </a:gradFill>
              </a:defRPr>
            </a:lvl3pPr>
            <a:lvl4pPr marL="457112" indent="0">
              <a:buNone/>
              <a:defRPr sz="1200">
                <a:gradFill>
                  <a:gsLst>
                    <a:gs pos="100000">
                      <a:schemeClr val="tx1"/>
                    </a:gs>
                    <a:gs pos="6000">
                      <a:schemeClr val="tx1"/>
                    </a:gs>
                  </a:gsLst>
                  <a:lin ang="5400000" scaled="0"/>
                </a:gradFill>
              </a:defRPr>
            </a:lvl4pPr>
            <a:lvl5pPr marL="693604" indent="0">
              <a:buNone/>
              <a:defRPr sz="1000">
                <a:gradFill>
                  <a:gsLst>
                    <a:gs pos="100000">
                      <a:schemeClr val="tx1"/>
                    </a:gs>
                    <a:gs pos="6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p>
            <a:r>
              <a:rPr lang="en-US" dirty="0"/>
              <a:t>Click to edit Master title style</a:t>
            </a:r>
          </a:p>
        </p:txBody>
      </p:sp>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214043"/>
          </a:xfrm>
          <a:prstGeom prst="rect">
            <a:avLst/>
          </a:prstGeom>
        </p:spPr>
        <p:txBody>
          <a:bodyPr/>
          <a:lstStyle>
            <a:lvl1pPr marL="0" indent="0">
              <a:buClr>
                <a:schemeClr val="tx1"/>
              </a:buClr>
              <a:buSzPct val="90000"/>
              <a:buFont typeface="Arial" pitchFamily="34" charset="0"/>
              <a:buNone/>
              <a:defRPr sz="3527">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1pPr>
            <a:lvl2pPr marL="284593" indent="0">
              <a:buClr>
                <a:schemeClr val="tx1"/>
              </a:buClr>
              <a:buSzPct val="90000"/>
              <a:buFont typeface="Arial" pitchFamily="34" charset="0"/>
              <a:buNone/>
              <a:defRPr sz="3135">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2pPr>
            <a:lvl3pPr marL="559854" indent="0">
              <a:buClr>
                <a:schemeClr val="tx1"/>
              </a:buClr>
              <a:buSzPct val="90000"/>
              <a:buFont typeface="Arial" pitchFamily="34" charset="0"/>
              <a:buNone/>
              <a:defRPr sz="2744">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3pPr>
            <a:lvl4pPr marL="844448" indent="0">
              <a:buClr>
                <a:schemeClr val="tx1"/>
              </a:buClr>
              <a:buSzPct val="90000"/>
              <a:buFont typeface="Arial" pitchFamily="34" charset="0"/>
              <a:buNone/>
              <a:defRPr sz="2352">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4pPr>
            <a:lvl5pPr marL="1068391" indent="0">
              <a:buClr>
                <a:schemeClr val="tx1"/>
              </a:buClr>
              <a:buSzPct val="90000"/>
              <a:buFont typeface="Arial" pitchFamily="34" charset="0"/>
              <a:buNone/>
              <a:defRPr sz="1960">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dirty="0"/>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Single Column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74639"/>
            <a:ext cx="11653523" cy="912980"/>
          </a:xfrm>
        </p:spPr>
        <p:txBody>
          <a:bodyPr lIns="182880" tIns="0" rIns="0" bIns="0" anchor="ctr" anchorCtr="0">
            <a:noAutofit/>
          </a:bodyPr>
          <a:lstStyle>
            <a:lvl1pPr algn="l">
              <a:defRPr sz="5291" cap="none" baseline="0">
                <a:solidFill>
                  <a:schemeClr val="accent1"/>
                </a:solidFill>
                <a:latin typeface="Segoe UI Light" pitchFamily="34" charset="0"/>
                <a:ea typeface="Segoe UI" panose="020B0502040204020203" pitchFamily="34" charset="0"/>
                <a:cs typeface="Segoe UI" panose="020B0502040204020203" pitchFamily="34" charset="0"/>
              </a:defRPr>
            </a:lvl1pPr>
          </a:lstStyle>
          <a:p>
            <a:r>
              <a:rPr lang="en-US" dirty="0"/>
              <a:t>Slide heading goes here</a:t>
            </a:r>
          </a:p>
        </p:txBody>
      </p:sp>
      <p:sp>
        <p:nvSpPr>
          <p:cNvPr id="6" name="Slide Number Placeholder 5"/>
          <p:cNvSpPr>
            <a:spLocks noGrp="1"/>
          </p:cNvSpPr>
          <p:nvPr>
            <p:ph type="sldNum" sz="quarter" idx="12"/>
          </p:nvPr>
        </p:nvSpPr>
        <p:spPr>
          <a:xfrm>
            <a:off x="2" y="6566931"/>
            <a:ext cx="538477" cy="292874"/>
          </a:xfrm>
        </p:spPr>
        <p:txBody>
          <a:bodyPr lIns="0" tIns="0" rIns="0" bIns="0"/>
          <a:lstStyle>
            <a:lvl1pPr algn="ctr">
              <a:defRPr sz="1077">
                <a:solidFill>
                  <a:schemeClr val="tx2"/>
                </a:solidFill>
                <a:latin typeface="Segoe Pro" panose="020B0502040504020203" pitchFamily="34" charset="0"/>
              </a:defRPr>
            </a:lvl1pPr>
          </a:lstStyle>
          <a:p>
            <a:pPr defTabSz="914367"/>
            <a:fld id="{63863B58-CBB8-49E9-BA96-0A2E095CB188}" type="slidenum">
              <a:rPr lang="en-US" smtClean="0">
                <a:solidFill>
                  <a:srgbClr val="68217A"/>
                </a:solidFill>
              </a:rPr>
              <a:pPr defTabSz="914367"/>
              <a:t>‹#›</a:t>
            </a:fld>
            <a:endParaRPr lang="en-US" dirty="0">
              <a:solidFill>
                <a:srgbClr val="68217A"/>
              </a:solidFill>
            </a:endParaRPr>
          </a:p>
        </p:txBody>
      </p:sp>
      <p:sp>
        <p:nvSpPr>
          <p:cNvPr id="14" name="Text Placeholder 13"/>
          <p:cNvSpPr>
            <a:spLocks noGrp="1"/>
          </p:cNvSpPr>
          <p:nvPr>
            <p:ph type="body" sz="quarter" idx="14"/>
          </p:nvPr>
        </p:nvSpPr>
        <p:spPr>
          <a:xfrm>
            <a:off x="269239" y="1337047"/>
            <a:ext cx="11653523" cy="542906"/>
          </a:xfrm>
        </p:spPr>
        <p:txBody>
          <a:bodyPr lIns="182880" tIns="0" rIns="0" bIns="0"/>
          <a:lstStyle>
            <a:lvl1pPr>
              <a:lnSpc>
                <a:spcPct val="90000"/>
              </a:lnSpc>
              <a:spcBef>
                <a:spcPts val="1175"/>
              </a:spcBef>
              <a:spcAft>
                <a:spcPts val="1175"/>
              </a:spcAft>
              <a:defRPr sz="3919" baseline="0">
                <a:solidFill>
                  <a:schemeClr val="tx1"/>
                </a:solidFill>
                <a:latin typeface="Segoe UI Light" pitchFamily="34" charset="0"/>
              </a:defRPr>
            </a:lvl1pPr>
            <a:lvl2pPr marL="0" marR="0" indent="0" algn="l" defTabSz="1183993" rtl="0" eaLnBrk="1" fontAlgn="auto" latinLnBrk="0" hangingPunct="1">
              <a:lnSpc>
                <a:spcPct val="90000"/>
              </a:lnSpc>
              <a:spcBef>
                <a:spcPts val="1175"/>
              </a:spcBef>
              <a:spcAft>
                <a:spcPts val="1175"/>
              </a:spcAft>
              <a:buClrTx/>
              <a:buSzTx/>
              <a:buFontTx/>
              <a:buNone/>
              <a:tabLst/>
              <a:defRPr baseline="0">
                <a:solidFill>
                  <a:schemeClr val="tx1"/>
                </a:solidFill>
              </a:defRPr>
            </a:lvl2pPr>
            <a:lvl3pPr marL="0" indent="0">
              <a:defRPr/>
            </a:lvl3pPr>
            <a:lvl4pPr marL="0" indent="0">
              <a:defRPr/>
            </a:lvl4pPr>
            <a:lvl5pPr marL="0" indent="0">
              <a:defRPr/>
            </a:lvl5pPr>
          </a:lstStyle>
          <a:p>
            <a:endParaRPr 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367"/>
            <a:fld id="{FB2ED993-6719-40D7-973F-58059DCACE95}" type="datetimeFigureOut">
              <a:rPr lang="en-US" smtClean="0">
                <a:solidFill>
                  <a:srgbClr val="000000"/>
                </a:solidFill>
              </a:rPr>
              <a:pPr defTabSz="914367"/>
              <a:t>6/11/2019</a:t>
            </a:fld>
            <a:endParaRPr lang="en-US">
              <a:solidFill>
                <a:srgbClr val="000000"/>
              </a:solidFill>
            </a:endParaRPr>
          </a:p>
        </p:txBody>
      </p:sp>
      <p:sp>
        <p:nvSpPr>
          <p:cNvPr id="5" name="Footer Placeholder 4"/>
          <p:cNvSpPr>
            <a:spLocks noGrp="1"/>
          </p:cNvSpPr>
          <p:nvPr>
            <p:ph type="ftr" sz="quarter" idx="11"/>
          </p:nvPr>
        </p:nvSpPr>
        <p:spPr/>
        <p:txBody>
          <a:bodyPr/>
          <a:lstStyle/>
          <a:p>
            <a:pPr defTabSz="914367"/>
            <a:endParaRPr lang="en-US">
              <a:solidFill>
                <a:srgbClr val="000000"/>
              </a:solidFill>
            </a:endParaRPr>
          </a:p>
        </p:txBody>
      </p:sp>
      <p:sp>
        <p:nvSpPr>
          <p:cNvPr id="6" name="Slide Number Placeholder 5"/>
          <p:cNvSpPr>
            <a:spLocks noGrp="1"/>
          </p:cNvSpPr>
          <p:nvPr>
            <p:ph type="sldNum" sz="quarter" idx="12"/>
          </p:nvPr>
        </p:nvSpPr>
        <p:spPr/>
        <p:txBody>
          <a:bodyPr/>
          <a:lstStyle/>
          <a:p>
            <a:pPr defTabSz="914367"/>
            <a:fld id="{BD4C8C2B-26F6-4A2E-AD36-8078346D0C29}" type="slidenum">
              <a:rPr lang="en-US" smtClean="0">
                <a:solidFill>
                  <a:srgbClr val="000000"/>
                </a:solidFill>
              </a:rPr>
              <a:pPr defTabSz="914367"/>
              <a:t>‹#›</a:t>
            </a:fld>
            <a:endParaRPr lang="en-US">
              <a:solidFill>
                <a:srgbClr val="000000"/>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Title Only - for images, video, etc.">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defTabSz="914367"/>
            <a:endParaRPr lang="en-US">
              <a:solidFill>
                <a:srgbClr val="000000"/>
              </a:solidFill>
            </a:endParaRPr>
          </a:p>
        </p:txBody>
      </p:sp>
      <p:sp>
        <p:nvSpPr>
          <p:cNvPr id="5" name="Slide Number Placeholder 4"/>
          <p:cNvSpPr>
            <a:spLocks noGrp="1"/>
          </p:cNvSpPr>
          <p:nvPr>
            <p:ph type="sldNum" sz="quarter" idx="12"/>
          </p:nvPr>
        </p:nvSpPr>
        <p:spPr/>
        <p:txBody>
          <a:bodyPr/>
          <a:lstStyle/>
          <a:p>
            <a:pPr defTabSz="914367"/>
            <a:fld id="{512ED7FD-B62D-45E0-9FE6-5369AB61B87C}" type="slidenum">
              <a:rPr lang="en-US" smtClean="0">
                <a:solidFill>
                  <a:srgbClr val="000000"/>
                </a:solidFill>
              </a:rPr>
              <a:pPr defTabSz="914367"/>
              <a:t>‹#›</a:t>
            </a:fld>
            <a:endParaRPr lang="en-US">
              <a:solidFill>
                <a:srgbClr val="000000"/>
              </a:solidFill>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504" y="6177868"/>
            <a:ext cx="1828801" cy="672712"/>
          </a:xfrm>
          <a:prstGeom prst="rect">
            <a:avLst/>
          </a:prstGeom>
        </p:spPr>
      </p:pic>
      <p:sp>
        <p:nvSpPr>
          <p:cNvPr id="10" name="Title Placeholder 1"/>
          <p:cNvSpPr>
            <a:spLocks noGrp="1"/>
          </p:cNvSpPr>
          <p:nvPr>
            <p:ph type="title"/>
          </p:nvPr>
        </p:nvSpPr>
        <p:spPr>
          <a:xfrm>
            <a:off x="266701" y="119190"/>
            <a:ext cx="11658600" cy="914400"/>
          </a:xfrm>
          <a:prstGeom prst="rect">
            <a:avLst/>
          </a:prstGeom>
        </p:spPr>
        <p:txBody>
          <a:bodyPr vert="horz" lIns="137160" tIns="109728" rIns="137160" bIns="109728" rtlCol="0" anchor="ctr" anchorCtr="0">
            <a:noAutofit/>
          </a:bodyPr>
          <a:lstStyle>
            <a:lvl1pPr>
              <a:defRPr lang="en-US" dirty="0"/>
            </a:lvl1pPr>
          </a:lstStyle>
          <a:p>
            <a:pPr lvl="0"/>
            <a:r>
              <a:rPr lang="en-US" dirty="0"/>
              <a:t>Click to edit Master title style</a:t>
            </a:r>
          </a:p>
        </p:txBody>
      </p:sp>
    </p:spTree>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bg1"/>
                </a:solidFill>
              </a:defRPr>
            </a:lvl1pPr>
          </a:lstStyle>
          <a:p>
            <a:r>
              <a:rPr lang="en-US"/>
              <a:t>Lorem ipsum dolor sit</a:t>
            </a:r>
            <a:br>
              <a:rPr lang="en-US"/>
            </a:br>
            <a:r>
              <a:rPr lang="en-US" err="1"/>
              <a:t>amet</a:t>
            </a:r>
            <a:r>
              <a:rPr lang="en-US"/>
              <a:t>, </a:t>
            </a:r>
            <a:r>
              <a:rPr lang="en-US" err="1"/>
              <a:t>consectetuer</a:t>
            </a:r>
            <a:r>
              <a:rPr lang="en-US"/>
              <a:t> </a:t>
            </a:r>
            <a:r>
              <a:rPr lang="en-US" err="1"/>
              <a:t>adipi</a:t>
            </a:r>
            <a:br>
              <a:rPr lang="en-US"/>
            </a:br>
            <a:r>
              <a:rPr lang="en-US" err="1"/>
              <a:t>scing</a:t>
            </a:r>
            <a:r>
              <a:rPr lang="en-US"/>
              <a:t> </a:t>
            </a:r>
            <a:r>
              <a:rPr lang="en-US" err="1"/>
              <a:t>elit</a:t>
            </a:r>
            <a:r>
              <a:rPr lang="en-US"/>
              <a:t> </a:t>
            </a:r>
            <a:r>
              <a:rPr lang="en-US" err="1"/>
              <a:t>aenean</a:t>
            </a:r>
            <a:r>
              <a:rPr lang="en-US"/>
              <a:t> </a:t>
            </a:r>
            <a:r>
              <a:rPr lang="en-US" err="1"/>
              <a:t>massa</a:t>
            </a:r>
            <a:r>
              <a:rPr lang="en-US"/>
              <a:t>.</a:t>
            </a:r>
            <a:br>
              <a:rPr lang="en-US"/>
            </a:br>
            <a:r>
              <a:rPr lang="en-US"/>
              <a:t>Cum </a:t>
            </a:r>
            <a:r>
              <a:rPr lang="en-US" err="1"/>
              <a:t>sociis</a:t>
            </a:r>
            <a:r>
              <a:rPr lang="en-US"/>
              <a:t> </a:t>
            </a:r>
            <a:r>
              <a:rPr lang="en-US" err="1"/>
              <a:t>natoque</a:t>
            </a:r>
            <a:r>
              <a:rPr lang="en-US"/>
              <a:t>.</a:t>
            </a: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solidFill>
                  <a:schemeClr val="bg1"/>
                </a:solidFill>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Nunc</a:t>
            </a:r>
            <a:r>
              <a:rPr lang="en-US"/>
              <a:t> et </a:t>
            </a:r>
            <a:r>
              <a:rPr lang="en-US" err="1"/>
              <a:t>sagittis</a:t>
            </a:r>
            <a:r>
              <a:rPr lang="en-US"/>
              <a:t> ligula, non </a:t>
            </a:r>
            <a:r>
              <a:rPr lang="en-US" err="1"/>
              <a:t>laoreet</a:t>
            </a:r>
            <a:r>
              <a:rPr lang="en-US"/>
              <a:t> </a:t>
            </a:r>
            <a:r>
              <a:rPr lang="en-US" err="1"/>
              <a:t>urna</a:t>
            </a:r>
            <a:r>
              <a:rPr lang="en-US"/>
              <a:t>. </a:t>
            </a:r>
            <a:r>
              <a:rPr lang="en-US" err="1"/>
              <a:t>Aenean</a:t>
            </a:r>
            <a:r>
              <a:rPr lang="en-US"/>
              <a:t> </a:t>
            </a:r>
            <a:r>
              <a:rPr lang="en-US" err="1"/>
              <a:t>porttitor</a:t>
            </a:r>
            <a:r>
              <a:rPr lang="en-US"/>
              <a:t> </a:t>
            </a:r>
            <a:r>
              <a:rPr lang="en-US" err="1"/>
              <a:t>pulvinar</a:t>
            </a:r>
            <a:r>
              <a:rPr lang="en-US"/>
              <a:t> lorem, </a:t>
            </a:r>
            <a:r>
              <a:rPr lang="en-US" err="1"/>
              <a:t>eu</a:t>
            </a:r>
            <a:r>
              <a:rPr lang="en-US"/>
              <a:t> </a:t>
            </a:r>
            <a:r>
              <a:rPr lang="en-US" err="1"/>
              <a:t>accumsan</a:t>
            </a:r>
            <a:r>
              <a:rPr lang="en-US"/>
              <a:t> </a:t>
            </a:r>
            <a:r>
              <a:rPr lang="en-US" err="1"/>
              <a:t>purus</a:t>
            </a:r>
            <a:r>
              <a:rPr lang="en-US"/>
              <a:t> </a:t>
            </a:r>
            <a:r>
              <a:rPr lang="en-US" err="1"/>
              <a:t>mattis</a:t>
            </a:r>
            <a:r>
              <a:rPr lang="en-US"/>
              <a:t> </a:t>
            </a:r>
            <a:r>
              <a:rPr lang="en-US" err="1"/>
              <a:t>nec</a:t>
            </a:r>
            <a:r>
              <a:rPr lang="en-US"/>
              <a:t>. </a:t>
            </a:r>
            <a:r>
              <a:rPr lang="en-US" err="1"/>
              <a:t>Suspendisse</a:t>
            </a:r>
            <a:r>
              <a:rPr lang="en-US"/>
              <a:t> </a:t>
            </a:r>
            <a:r>
              <a:rPr lang="en-US" err="1"/>
              <a:t>eu</a:t>
            </a:r>
            <a:r>
              <a:rPr lang="en-US"/>
              <a:t> </a:t>
            </a:r>
            <a:r>
              <a:rPr lang="en-US" err="1"/>
              <a:t>justo</a:t>
            </a:r>
            <a:r>
              <a:rPr lang="en-US"/>
              <a:t> tempus, </a:t>
            </a:r>
            <a:r>
              <a:rPr lang="en-US" err="1"/>
              <a:t>volutpat</a:t>
            </a:r>
            <a:r>
              <a:rPr lang="en-US"/>
              <a:t> </a:t>
            </a:r>
            <a:r>
              <a:rPr lang="en-US" err="1"/>
              <a:t>velit</a:t>
            </a:r>
            <a:r>
              <a:rPr lang="en-US"/>
              <a:t> </a:t>
            </a:r>
            <a:r>
              <a:rPr lang="en-US" err="1"/>
              <a:t>ut</a:t>
            </a:r>
            <a:r>
              <a:rPr lang="en-US"/>
              <a:t>, </a:t>
            </a:r>
            <a:r>
              <a:rPr lang="en-US" err="1"/>
              <a:t>eleifend</a:t>
            </a:r>
            <a:r>
              <a:rPr lang="en-US"/>
              <a:t> </a:t>
            </a:r>
            <a:r>
              <a:rPr lang="en-US" err="1"/>
              <a:t>velit</a:t>
            </a:r>
            <a:r>
              <a:rPr lang="en-US"/>
              <a:t>. </a:t>
            </a:r>
          </a:p>
          <a:p>
            <a:pPr lvl="0"/>
            <a:r>
              <a:rPr lang="en-US"/>
              <a:t>Cum </a:t>
            </a:r>
            <a:r>
              <a:rPr lang="en-US" err="1"/>
              <a:t>sociis</a:t>
            </a:r>
            <a:r>
              <a:rPr lang="en-US"/>
              <a:t>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a:t>
            </a:r>
            <a:r>
              <a:rPr lang="en-US" err="1"/>
              <a:t>Nullam</a:t>
            </a:r>
            <a:r>
              <a:rPr lang="en-US"/>
              <a:t> tempus lorem </a:t>
            </a:r>
            <a:r>
              <a:rPr lang="en-US" err="1"/>
              <a:t>justo</a:t>
            </a:r>
            <a:r>
              <a:rPr lang="en-US"/>
              <a:t>, ac </a:t>
            </a:r>
            <a:r>
              <a:rPr lang="en-US" err="1"/>
              <a:t>placerat</a:t>
            </a:r>
            <a:r>
              <a:rPr lang="en-US"/>
              <a:t> </a:t>
            </a:r>
            <a:r>
              <a:rPr lang="en-US" err="1"/>
              <a:t>neque</a:t>
            </a:r>
            <a:r>
              <a:rPr lang="en-US"/>
              <a:t> </a:t>
            </a:r>
            <a:r>
              <a:rPr lang="en-US" err="1"/>
              <a:t>molestie</a:t>
            </a:r>
            <a:r>
              <a:rPr lang="en-US"/>
              <a:t> </a:t>
            </a:r>
            <a:r>
              <a:rPr lang="en-US" err="1"/>
              <a:t>ut.</a:t>
            </a:r>
            <a:r>
              <a:rPr lang="en-US"/>
              <a:t> </a:t>
            </a:r>
          </a:p>
        </p:txBody>
      </p:sp>
    </p:spTree>
    <p:extLst>
      <p:ext uri="{BB962C8B-B14F-4D97-AF65-F5344CB8AC3E}">
        <p14:creationId xmlns:p14="http://schemas.microsoft.com/office/powerpoint/2010/main" val="169877703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3"/>
            <a:ext cx="8964247" cy="1075884"/>
          </a:xfrm>
        </p:spPr>
        <p:txBody>
          <a:bodyPr lIns="146304" tIns="91440" rIns="146304" bIns="91440"/>
          <a:lstStyle>
            <a:lvl1pPr>
              <a:lnSpc>
                <a:spcPts val="6176"/>
              </a:lnSpc>
              <a:defRPr sz="5687" baseline="0">
                <a:solidFill>
                  <a:schemeClr val="accent2"/>
                </a:solidFill>
              </a:defRPr>
            </a:lvl1pPr>
          </a:lstStyle>
          <a:p>
            <a:r>
              <a:rPr lang="en-US"/>
              <a:t>Lorem ipsum dolor sit.</a:t>
            </a:r>
          </a:p>
        </p:txBody>
      </p:sp>
    </p:spTree>
    <p:extLst>
      <p:ext uri="{BB962C8B-B14F-4D97-AF65-F5344CB8AC3E}">
        <p14:creationId xmlns:p14="http://schemas.microsoft.com/office/powerpoint/2010/main" val="161574931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79895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60527" y="2957826"/>
            <a:ext cx="3223860" cy="690695"/>
          </a:xfrm>
          <a:prstGeom prst="rect">
            <a:avLst/>
          </a:prstGeom>
        </p:spPr>
      </p:pic>
    </p:spTree>
    <p:extLst>
      <p:ext uri="{BB962C8B-B14F-4D97-AF65-F5344CB8AC3E}">
        <p14:creationId xmlns:p14="http://schemas.microsoft.com/office/powerpoint/2010/main" val="4064670703"/>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7B27273-82A0-4F03-B551-F05C0A270C9F}" type="datetimeFigureOut">
              <a:rPr lang="en-US" smtClean="0"/>
              <a:t>6/11/2019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18004854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345505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D82841-3FFB-4937-9E3E-421F7AB5D2EE}" type="datetimeFigureOut">
              <a:rPr lang="en-US" smtClean="0"/>
              <a:t>6/11/2019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311186-C61D-4A8E-A432-7ED8822068FF}" type="slidenum">
              <a:rPr lang="en-US" smtClean="0"/>
              <a:t>‹#›</a:t>
            </a:fld>
            <a:endParaRPr lang="en-US"/>
          </a:p>
        </p:txBody>
      </p:sp>
    </p:spTree>
    <p:extLst>
      <p:ext uri="{BB962C8B-B14F-4D97-AF65-F5344CB8AC3E}">
        <p14:creationId xmlns:p14="http://schemas.microsoft.com/office/powerpoint/2010/main" val="372880760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909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1648" y="6566925"/>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419"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92734820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1" y="0"/>
            <a:ext cx="12191999" cy="6858000"/>
          </a:xfrm>
          <a:prstGeom prst="rect">
            <a:avLst/>
          </a:prstGeom>
        </p:spPr>
      </p:pic>
      <p:sp>
        <p:nvSpPr>
          <p:cNvPr id="5" name="Rectangle 4"/>
          <p:cNvSpPr/>
          <p:nvPr userDrawn="1"/>
        </p:nvSpPr>
        <p:spPr bwMode="auto">
          <a:xfrm>
            <a:off x="272353" y="291068"/>
            <a:ext cx="6271861" cy="6275864"/>
          </a:xfrm>
          <a:prstGeom prst="rect">
            <a:avLst/>
          </a:prstGeom>
          <a:solidFill>
            <a:srgbClr val="0072C6">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150" tIns="143317" rIns="179150" bIns="143317"/>
          <a:lstStyle/>
          <a:p>
            <a:pPr marL="0" marR="0" lvl="0" indent="0" algn="ctr" defTabSz="9133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6"/>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463784" y="470067"/>
            <a:ext cx="1279273" cy="280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itle 1"/>
          <p:cNvSpPr>
            <a:spLocks noGrp="1"/>
          </p:cNvSpPr>
          <p:nvPr>
            <p:ph type="ctrTitle"/>
          </p:nvPr>
        </p:nvSpPr>
        <p:spPr>
          <a:xfrm>
            <a:off x="269246" y="1428409"/>
            <a:ext cx="5378548" cy="879910"/>
          </a:xfrm>
        </p:spPr>
        <p:txBody>
          <a:bodyPr/>
          <a:lstStyle>
            <a:lvl1pPr>
              <a:defRPr sz="5063">
                <a:solidFill>
                  <a:schemeClr val="bg1"/>
                </a:solidFill>
              </a:defRPr>
            </a:lvl1pPr>
          </a:lstStyle>
          <a:p>
            <a:r>
              <a:rPr lang="en-US"/>
              <a:t>Click to edit Master title style</a:t>
            </a:r>
          </a:p>
        </p:txBody>
      </p:sp>
      <p:sp>
        <p:nvSpPr>
          <p:cNvPr id="13" name="Subtitle 2"/>
          <p:cNvSpPr>
            <a:spLocks noGrp="1"/>
          </p:cNvSpPr>
          <p:nvPr>
            <p:ph type="subTitle" idx="1"/>
          </p:nvPr>
        </p:nvSpPr>
        <p:spPr>
          <a:xfrm>
            <a:off x="269307" y="4353456"/>
            <a:ext cx="5378487" cy="520548"/>
          </a:xfrm>
        </p:spPr>
        <p:txBody>
          <a:bodyPr/>
          <a:lstStyle>
            <a:lvl1pPr marL="0" indent="0" algn="l">
              <a:lnSpc>
                <a:spcPts val="2645"/>
              </a:lnSpc>
              <a:buNone/>
              <a:defRPr sz="2264">
                <a:solidFill>
                  <a:schemeClr val="bg1"/>
                </a:solidFill>
                <a:latin typeface="+mj-lt"/>
              </a:defRPr>
            </a:lvl1pPr>
            <a:lvl2pPr marL="447820" indent="0" algn="ctr">
              <a:buNone/>
              <a:defRPr>
                <a:solidFill>
                  <a:schemeClr val="tx1">
                    <a:tint val="75000"/>
                  </a:schemeClr>
                </a:solidFill>
              </a:defRPr>
            </a:lvl2pPr>
            <a:lvl3pPr marL="895643" indent="0" algn="ctr">
              <a:buNone/>
              <a:defRPr>
                <a:solidFill>
                  <a:schemeClr val="tx1">
                    <a:tint val="75000"/>
                  </a:schemeClr>
                </a:solidFill>
              </a:defRPr>
            </a:lvl3pPr>
            <a:lvl4pPr marL="1343463" indent="0" algn="ctr">
              <a:buNone/>
              <a:defRPr>
                <a:solidFill>
                  <a:schemeClr val="tx1">
                    <a:tint val="75000"/>
                  </a:schemeClr>
                </a:solidFill>
              </a:defRPr>
            </a:lvl4pPr>
            <a:lvl5pPr marL="1791287" indent="0" algn="ctr">
              <a:buNone/>
              <a:defRPr>
                <a:solidFill>
                  <a:schemeClr val="tx1">
                    <a:tint val="75000"/>
                  </a:schemeClr>
                </a:solidFill>
              </a:defRPr>
            </a:lvl5pPr>
            <a:lvl6pPr marL="2239107" indent="0" algn="ctr">
              <a:buNone/>
              <a:defRPr>
                <a:solidFill>
                  <a:schemeClr val="tx1">
                    <a:tint val="75000"/>
                  </a:schemeClr>
                </a:solidFill>
              </a:defRPr>
            </a:lvl6pPr>
            <a:lvl7pPr marL="2686924" indent="0" algn="ctr">
              <a:buNone/>
              <a:defRPr>
                <a:solidFill>
                  <a:schemeClr val="tx1">
                    <a:tint val="75000"/>
                  </a:schemeClr>
                </a:solidFill>
              </a:defRPr>
            </a:lvl7pPr>
            <a:lvl8pPr marL="3134747" indent="0" algn="ctr">
              <a:buNone/>
              <a:defRPr>
                <a:solidFill>
                  <a:schemeClr val="tx1">
                    <a:tint val="75000"/>
                  </a:schemeClr>
                </a:solidFill>
              </a:defRPr>
            </a:lvl8pPr>
            <a:lvl9pPr marL="3582569"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38878237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617490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42" y="1189181"/>
            <a:ext cx="11653523" cy="1991233"/>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3912" indent="0">
              <a:buNone/>
              <a:defRPr/>
            </a:lvl3pPr>
            <a:lvl4pPr marL="447820" indent="0">
              <a:buNone/>
              <a:defRPr/>
            </a:lvl4pPr>
            <a:lvl5pPr marL="6717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672478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43" y="1550045"/>
            <a:ext cx="5692138" cy="5036493"/>
          </a:xfrm>
        </p:spPr>
        <p:txBody>
          <a:bodyPr>
            <a:noAutofit/>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3912" indent="0">
              <a:buNone/>
              <a:defRPr/>
            </a:lvl3pPr>
            <a:lvl4pPr marL="447820" indent="0">
              <a:buNone/>
              <a:defRPr/>
            </a:lvl4pPr>
            <a:lvl5pPr marL="671735"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1"/>
          </p:nvPr>
        </p:nvSpPr>
        <p:spPr>
          <a:xfrm>
            <a:off x="6230622" y="1550045"/>
            <a:ext cx="5692138" cy="5036493"/>
          </a:xfrm>
        </p:spPr>
        <p:txBody>
          <a:bodyPr>
            <a:noAutofit/>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3912" indent="0">
              <a:buNone/>
              <a:defRPr/>
            </a:lvl3pPr>
            <a:lvl4pPr marL="447820" indent="0">
              <a:buNone/>
              <a:defRPr/>
            </a:lvl4pPr>
            <a:lvl5pPr marL="671735" indent="0">
              <a:buNone/>
              <a:defRPr/>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159059486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81"/>
            <a:ext cx="11653523" cy="20590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22280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550045"/>
            <a:ext cx="11653523" cy="205900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 Placeholder 3"/>
          <p:cNvSpPr>
            <a:spLocks noGrp="1"/>
          </p:cNvSpPr>
          <p:nvPr>
            <p:ph type="body" sz="quarter" idx="11"/>
          </p:nvPr>
        </p:nvSpPr>
        <p:spPr>
          <a:xfrm>
            <a:off x="269242" y="1036638"/>
            <a:ext cx="11655840" cy="513407"/>
          </a:xfrm>
        </p:spPr>
        <p:txBody>
          <a:bodyPr/>
          <a:lstStyle>
            <a:lvl1pPr marL="0" indent="0">
              <a:buNone/>
              <a:defRPr sz="2400"/>
            </a:lvl1pPr>
          </a:lstStyle>
          <a:p>
            <a:pPr lvl="0"/>
            <a:r>
              <a:rPr lang="en-US" dirty="0"/>
              <a:t>Click to edit Master text styles</a:t>
            </a:r>
          </a:p>
        </p:txBody>
      </p:sp>
    </p:spTree>
    <p:extLst>
      <p:ext uri="{BB962C8B-B14F-4D97-AF65-F5344CB8AC3E}">
        <p14:creationId xmlns:p14="http://schemas.microsoft.com/office/powerpoint/2010/main" val="67581698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189181"/>
            <a:ext cx="5692138" cy="26090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7" name="Text Placeholder 3"/>
          <p:cNvSpPr>
            <a:spLocks noGrp="1"/>
          </p:cNvSpPr>
          <p:nvPr>
            <p:ph type="body" sz="quarter" idx="11"/>
          </p:nvPr>
        </p:nvSpPr>
        <p:spPr>
          <a:xfrm>
            <a:off x="6230622" y="1189181"/>
            <a:ext cx="5692138" cy="26090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541240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7B27273-82A0-4F03-B551-F05C0A270C9F}" type="datetimeFigureOut">
              <a:rPr lang="en-US" smtClean="0"/>
              <a:t>6/11/2019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26019572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50045"/>
            <a:ext cx="5692138" cy="2594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7" name="Text Placeholder 3"/>
          <p:cNvSpPr>
            <a:spLocks noGrp="1"/>
          </p:cNvSpPr>
          <p:nvPr>
            <p:ph type="body" sz="quarter" idx="11"/>
          </p:nvPr>
        </p:nvSpPr>
        <p:spPr>
          <a:xfrm>
            <a:off x="6230622" y="1550045"/>
            <a:ext cx="5692138" cy="2594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2"/>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3713043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w Right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439780"/>
            <a:ext cx="5378548" cy="2008273"/>
          </a:xfrm>
        </p:spPr>
        <p:txBody>
          <a:bodyPr wrap="square">
            <a:spAutoFit/>
          </a:bodyPr>
          <a:lstStyle>
            <a:lvl1pPr marL="0" indent="0">
              <a:spcBef>
                <a:spcPts val="1200"/>
              </a:spcBef>
              <a:buClr>
                <a:schemeClr val="tx1"/>
              </a:buClr>
              <a:buFont typeface="Wingdings" pitchFamily="2" charset="2"/>
              <a:buNone/>
              <a:defRPr sz="3134"/>
            </a:lvl1pPr>
            <a:lvl2pPr marL="0" indent="0">
              <a:buNone/>
              <a:defRPr sz="2352"/>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7"/>
          <p:cNvSpPr>
            <a:spLocks noGrp="1"/>
          </p:cNvSpPr>
          <p:nvPr>
            <p:ph type="pic" sz="quarter" idx="12"/>
          </p:nvPr>
        </p:nvSpPr>
        <p:spPr>
          <a:xfrm>
            <a:off x="5871896" y="1439779"/>
            <a:ext cx="6051178" cy="716509"/>
          </a:xfrm>
        </p:spPr>
        <p:txBody>
          <a:bodyPr/>
          <a:lstStyle/>
          <a:p>
            <a:r>
              <a:rPr lang="en-US" dirty="0"/>
              <a:t>Click icon to add picture</a:t>
            </a:r>
          </a:p>
        </p:txBody>
      </p:sp>
    </p:spTree>
    <p:extLst>
      <p:ext uri="{BB962C8B-B14F-4D97-AF65-F5344CB8AC3E}">
        <p14:creationId xmlns:p14="http://schemas.microsoft.com/office/powerpoint/2010/main" val="4001546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wo Column Non-bulleted text w Right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550047"/>
            <a:ext cx="5378548" cy="2008273"/>
          </a:xfrm>
        </p:spPr>
        <p:txBody>
          <a:bodyPr wrap="square">
            <a:spAutoFit/>
          </a:bodyPr>
          <a:lstStyle>
            <a:lvl1pPr marL="0" indent="0">
              <a:spcBef>
                <a:spcPts val="1200"/>
              </a:spcBef>
              <a:buClr>
                <a:schemeClr val="tx1"/>
              </a:buClr>
              <a:buFont typeface="Wingdings" pitchFamily="2" charset="2"/>
              <a:buNone/>
              <a:defRPr sz="3134"/>
            </a:lvl1pPr>
            <a:lvl2pPr marL="0" indent="0">
              <a:buNone/>
              <a:defRPr sz="2352"/>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7"/>
          <p:cNvSpPr>
            <a:spLocks noGrp="1"/>
          </p:cNvSpPr>
          <p:nvPr>
            <p:ph type="pic" sz="quarter" idx="12"/>
          </p:nvPr>
        </p:nvSpPr>
        <p:spPr>
          <a:xfrm>
            <a:off x="5871896" y="1550046"/>
            <a:ext cx="6051178" cy="716509"/>
          </a:xfrm>
        </p:spPr>
        <p:txBody>
          <a:bodyPr/>
          <a:lstStyle/>
          <a:p>
            <a:r>
              <a:rPr lang="en-US" dirty="0"/>
              <a:t>Click icon to add picture</a:t>
            </a:r>
          </a:p>
        </p:txBody>
      </p:sp>
      <p:sp>
        <p:nvSpPr>
          <p:cNvPr id="5" name="Text Placeholder 3"/>
          <p:cNvSpPr>
            <a:spLocks noGrp="1"/>
          </p:cNvSpPr>
          <p:nvPr>
            <p:ph type="body" sz="quarter" idx="11"/>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2206176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770196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197236049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31180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2616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What Why How Table">
    <p:spTree>
      <p:nvGrpSpPr>
        <p:cNvPr id="1" name=""/>
        <p:cNvGrpSpPr/>
        <p:nvPr/>
      </p:nvGrpSpPr>
      <p:grpSpPr>
        <a:xfrm>
          <a:off x="0" y="0"/>
          <a:ext cx="0" cy="0"/>
          <a:chOff x="0" y="0"/>
          <a:chExt cx="0" cy="0"/>
        </a:xfrm>
      </p:grpSpPr>
      <p:sp>
        <p:nvSpPr>
          <p:cNvPr id="19" name="Rectangle 18"/>
          <p:cNvSpPr/>
          <p:nvPr userDrawn="1"/>
        </p:nvSpPr>
        <p:spPr bwMode="auto">
          <a:xfrm>
            <a:off x="418643" y="1432851"/>
            <a:ext cx="11368873" cy="5018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ctr" anchorCtr="0" forceAA="0" compatLnSpc="1">
            <a:prstTxWarp prst="textNoShape">
              <a:avLst/>
            </a:prstTxWarp>
            <a:noAutofit/>
          </a:bodyPr>
          <a:lstStyle/>
          <a:p>
            <a:pPr lvl="0"/>
            <a:endParaRPr lang="en-US" sz="2352" dirty="0">
              <a:solidFill>
                <a:schemeClr val="bg1"/>
              </a:solidFill>
            </a:endParaRPr>
          </a:p>
        </p:txBody>
      </p:sp>
      <p:sp>
        <p:nvSpPr>
          <p:cNvPr id="11" name="Rectangle 10"/>
          <p:cNvSpPr/>
          <p:nvPr userDrawn="1"/>
        </p:nvSpPr>
        <p:spPr bwMode="auto">
          <a:xfrm>
            <a:off x="418643" y="2021658"/>
            <a:ext cx="11368873" cy="10758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ctr" anchorCtr="0" forceAA="0" compatLnSpc="1">
            <a:prstTxWarp prst="textNoShape">
              <a:avLst/>
            </a:prstTxWarp>
            <a:noAutofit/>
          </a:bodyPr>
          <a:lstStyle/>
          <a:p>
            <a:pPr lvl="0"/>
            <a:r>
              <a:rPr lang="en-US" sz="2352" dirty="0">
                <a:solidFill>
                  <a:schemeClr val="bg1"/>
                </a:solidFill>
                <a:latin typeface="+mj-lt"/>
              </a:rPr>
              <a:t>What</a:t>
            </a:r>
            <a:endParaRPr lang="en-US" sz="2352" dirty="0">
              <a:solidFill>
                <a:schemeClr val="bg1"/>
              </a:solidFill>
            </a:endParaRPr>
          </a:p>
        </p:txBody>
      </p:sp>
      <p:sp>
        <p:nvSpPr>
          <p:cNvPr id="12" name="Rectangle 11"/>
          <p:cNvSpPr/>
          <p:nvPr userDrawn="1"/>
        </p:nvSpPr>
        <p:spPr bwMode="auto">
          <a:xfrm>
            <a:off x="418640" y="3174746"/>
            <a:ext cx="11366667" cy="230620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ctr" anchorCtr="0" forceAA="0" compatLnSpc="1">
            <a:prstTxWarp prst="textNoShape">
              <a:avLst/>
            </a:prstTxWarp>
            <a:noAutofit/>
          </a:bodyPr>
          <a:lstStyle/>
          <a:p>
            <a:pPr lvl="0"/>
            <a:r>
              <a:rPr lang="en-US" sz="2352" dirty="0">
                <a:solidFill>
                  <a:schemeClr val="bg1"/>
                </a:solidFill>
                <a:latin typeface="+mj-lt"/>
              </a:rPr>
              <a:t>How</a:t>
            </a:r>
            <a:endParaRPr lang="en-US" sz="3526" dirty="0">
              <a:solidFill>
                <a:schemeClr val="bg1"/>
              </a:solidFill>
              <a:latin typeface="+mj-lt"/>
            </a:endParaRPr>
          </a:p>
        </p:txBody>
      </p:sp>
      <p:cxnSp>
        <p:nvCxnSpPr>
          <p:cNvPr id="13" name="Straight Connector 12"/>
          <p:cNvCxnSpPr/>
          <p:nvPr userDrawn="1"/>
        </p:nvCxnSpPr>
        <p:spPr>
          <a:xfrm>
            <a:off x="2420700" y="1213864"/>
            <a:ext cx="14900" cy="5502495"/>
          </a:xfrm>
          <a:prstGeom prst="line">
            <a:avLst/>
          </a:prstGeom>
          <a:ln w="762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13"/>
          <p:cNvSpPr>
            <a:spLocks noGrp="1"/>
          </p:cNvSpPr>
          <p:nvPr>
            <p:ph type="body" sz="quarter" idx="10" hasCustomPrompt="1"/>
          </p:nvPr>
        </p:nvSpPr>
        <p:spPr>
          <a:xfrm>
            <a:off x="2510300" y="2069049"/>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18" name="Text Placeholder 13"/>
          <p:cNvSpPr>
            <a:spLocks noGrp="1"/>
          </p:cNvSpPr>
          <p:nvPr>
            <p:ph type="body" sz="quarter" idx="12" hasCustomPrompt="1"/>
          </p:nvPr>
        </p:nvSpPr>
        <p:spPr>
          <a:xfrm>
            <a:off x="2510300" y="3837312"/>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22" name="Text Placeholder 13"/>
          <p:cNvSpPr>
            <a:spLocks noGrp="1"/>
          </p:cNvSpPr>
          <p:nvPr>
            <p:ph type="body" sz="quarter" idx="13" hasCustomPrompt="1"/>
          </p:nvPr>
        </p:nvSpPr>
        <p:spPr>
          <a:xfrm>
            <a:off x="2510300" y="1511868"/>
            <a:ext cx="4631528" cy="343864"/>
          </a:xfrm>
        </p:spPr>
        <p:txBody>
          <a:bodyPr anchor="ctr" anchorCtr="0">
            <a:noAutofit/>
          </a:bodyPr>
          <a:lstStyle>
            <a:lvl1pPr marL="0" indent="0" algn="ctr">
              <a:buNone/>
              <a:defRPr sz="1960">
                <a:solidFill>
                  <a:srgbClr val="FFFFFF"/>
                </a:solidFill>
                <a:latin typeface="+mn-lt"/>
              </a:defRPr>
            </a:lvl1pPr>
            <a:lvl3pPr marL="559912" indent="0">
              <a:buFont typeface="Arial"/>
              <a:buNone/>
              <a:defRPr/>
            </a:lvl3pPr>
          </a:lstStyle>
          <a:p>
            <a:pPr lvl="0"/>
            <a:r>
              <a:rPr lang="en-US"/>
              <a:t>Analyze</a:t>
            </a:r>
          </a:p>
        </p:txBody>
      </p:sp>
      <p:sp>
        <p:nvSpPr>
          <p:cNvPr id="23" name="Text Placeholder 13"/>
          <p:cNvSpPr>
            <a:spLocks noGrp="1"/>
          </p:cNvSpPr>
          <p:nvPr>
            <p:ph type="body" sz="quarter" idx="14" hasCustomPrompt="1"/>
          </p:nvPr>
        </p:nvSpPr>
        <p:spPr>
          <a:xfrm>
            <a:off x="7141829" y="2069049"/>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24" name="Text Placeholder 13"/>
          <p:cNvSpPr>
            <a:spLocks noGrp="1"/>
          </p:cNvSpPr>
          <p:nvPr>
            <p:ph type="body" sz="quarter" idx="15" hasCustomPrompt="1"/>
          </p:nvPr>
        </p:nvSpPr>
        <p:spPr>
          <a:xfrm>
            <a:off x="7141829" y="3837312"/>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25" name="Text Placeholder 13"/>
          <p:cNvSpPr>
            <a:spLocks noGrp="1"/>
          </p:cNvSpPr>
          <p:nvPr>
            <p:ph type="body" sz="quarter" idx="16" hasCustomPrompt="1"/>
          </p:nvPr>
        </p:nvSpPr>
        <p:spPr>
          <a:xfrm>
            <a:off x="7141829" y="1511868"/>
            <a:ext cx="4631528" cy="343864"/>
          </a:xfrm>
        </p:spPr>
        <p:txBody>
          <a:bodyPr anchor="ctr" anchorCtr="0">
            <a:noAutofit/>
          </a:bodyPr>
          <a:lstStyle>
            <a:lvl1pPr marL="0" indent="0" algn="ctr" defTabSz="914102" fontAlgn="base">
              <a:lnSpc>
                <a:spcPct val="90000"/>
              </a:lnSpc>
              <a:spcBef>
                <a:spcPct val="0"/>
              </a:spcBef>
              <a:spcAft>
                <a:spcPct val="0"/>
              </a:spcAft>
              <a:buNone/>
              <a:defRPr sz="1960">
                <a:solidFill>
                  <a:srgbClr val="FFFFFF"/>
                </a:solidFill>
                <a:latin typeface="+mn-lt"/>
              </a:defRPr>
            </a:lvl1pPr>
            <a:lvl3pPr marL="559912" indent="0">
              <a:buFont typeface="Arial"/>
              <a:buNone/>
              <a:defRPr/>
            </a:lvl3pPr>
          </a:lstStyle>
          <a:p>
            <a:pPr algn="ctr" defTabSz="932472" fontAlgn="base">
              <a:lnSpc>
                <a:spcPct val="90000"/>
              </a:lnSpc>
              <a:spcBef>
                <a:spcPct val="0"/>
              </a:spcBef>
              <a:spcAft>
                <a:spcPct val="0"/>
              </a:spcAft>
            </a:pPr>
            <a:r>
              <a:rPr lang="en-US" sz="1960">
                <a:solidFill>
                  <a:schemeClr val="bg1"/>
                </a:solidFill>
                <a:ea typeface="Segoe UI" pitchFamily="34" charset="0"/>
                <a:cs typeface="Segoe UI" pitchFamily="34" charset="0"/>
              </a:rPr>
              <a:t>Internet Edge</a:t>
            </a:r>
          </a:p>
        </p:txBody>
      </p:sp>
      <p:cxnSp>
        <p:nvCxnSpPr>
          <p:cNvPr id="26" name="Straight Connector 25"/>
          <p:cNvCxnSpPr/>
          <p:nvPr userDrawn="1"/>
        </p:nvCxnSpPr>
        <p:spPr>
          <a:xfrm>
            <a:off x="7141829" y="1213864"/>
            <a:ext cx="14900" cy="5502495"/>
          </a:xfrm>
          <a:prstGeom prst="line">
            <a:avLst/>
          </a:prstGeom>
          <a:ln w="762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itle Placeholder 1"/>
          <p:cNvSpPr>
            <a:spLocks noGrp="1"/>
          </p:cNvSpPr>
          <p:nvPr>
            <p:ph type="title"/>
          </p:nvPr>
        </p:nvSpPr>
        <p:spPr>
          <a:xfrm>
            <a:off x="269245" y="289517"/>
            <a:ext cx="11655078" cy="899665"/>
          </a:xfrm>
          <a:prstGeom prst="rect">
            <a:avLst/>
          </a:prstGeom>
        </p:spPr>
        <p:txBody>
          <a:bodyPr vert="horz" wrap="square" lIns="146300" tIns="91438" rIns="146300" bIns="91438" rtlCol="0" anchor="t">
            <a:noAutofit/>
          </a:bodyPr>
          <a:lstStyle/>
          <a:p>
            <a:r>
              <a:rPr lang="en-US"/>
              <a:t>Click to edit Master title style</a:t>
            </a:r>
          </a:p>
        </p:txBody>
      </p:sp>
    </p:spTree>
    <p:extLst>
      <p:ext uri="{BB962C8B-B14F-4D97-AF65-F5344CB8AC3E}">
        <p14:creationId xmlns:p14="http://schemas.microsoft.com/office/powerpoint/2010/main" val="10794517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66269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6">
                <a:gradFill>
                  <a:gsLst>
                    <a:gs pos="1250">
                      <a:schemeClr val="tx2"/>
                    </a:gs>
                    <a:gs pos="99000">
                      <a:schemeClr val="tx2"/>
                    </a:gs>
                  </a:gsLst>
                  <a:lin ang="5400000" scaled="0"/>
                </a:gradFill>
              </a:defRPr>
            </a:lvl1pPr>
            <a:lvl2pPr marL="0" indent="0">
              <a:buNone/>
              <a:defRPr sz="1960"/>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20188"/>
          </a:xfrm>
        </p:spPr>
        <p:txBody>
          <a:bodyPr wrap="square">
            <a:spAutoFit/>
          </a:bodyPr>
          <a:lstStyle>
            <a:lvl1pPr marL="0" indent="0">
              <a:spcBef>
                <a:spcPts val="1200"/>
              </a:spcBef>
              <a:buClr>
                <a:schemeClr val="tx1"/>
              </a:buClr>
              <a:buFont typeface="Wingdings" pitchFamily="2" charset="2"/>
              <a:buNone/>
              <a:defRPr sz="3526">
                <a:gradFill>
                  <a:gsLst>
                    <a:gs pos="1250">
                      <a:schemeClr val="tx2"/>
                    </a:gs>
                    <a:gs pos="99000">
                      <a:schemeClr val="tx2"/>
                    </a:gs>
                  </a:gsLst>
                  <a:lin ang="5400000" scaled="0"/>
                </a:gradFill>
              </a:defRPr>
            </a:lvl1pPr>
            <a:lvl2pPr marL="0" indent="0">
              <a:buNone/>
              <a:defRPr sz="1960"/>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82911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B27273-82A0-4F03-B551-F05C0A270C9F}" type="datetimeFigureOut">
              <a:rPr lang="en-US" smtClean="0"/>
              <a:t>6/11/2019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42612513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51276176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65936518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64974207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38893114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8100993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394863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70409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63495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152230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8656715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7B27273-82A0-4F03-B551-F05C0A270C9F}" type="datetimeFigureOut">
              <a:rPr lang="en-US" smtClean="0"/>
              <a:t>6/11/2019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326644901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AMERICA Region Master Slide">
    <p:bg>
      <p:bgPr>
        <a:solidFill>
          <a:srgbClr val="F8F8F8"/>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Segoe UI"/>
                <a:ea typeface="+mn-ea"/>
                <a:cs typeface="+mn-cs"/>
              </a:rPr>
              <a:t>* Data as of </a:t>
            </a:r>
            <a:r>
              <a:rPr kumimoji="0" lang="en-US" sz="800" b="0" i="0" u="none" strike="noStrike" kern="1200" cap="none" spc="0" normalizeH="0" baseline="0" noProof="0" dirty="0">
                <a:ln>
                  <a:noFill/>
                </a:ln>
                <a:solidFill>
                  <a:schemeClr val="tx1"/>
                </a:solidFill>
                <a:effectLst/>
                <a:uLnTx/>
                <a:uFillTx/>
                <a:latin typeface="+mn-lt"/>
                <a:ea typeface="+mn-ea"/>
                <a:cs typeface="+mn-cs"/>
              </a:rPr>
              <a:t>February 9, 2018</a:t>
            </a:r>
            <a:endParaRPr kumimoji="0" lang="en-US" sz="800" b="0" i="0" u="none" strike="noStrike" kern="1200" cap="none" spc="0" normalizeH="0" baseline="0" noProof="0" dirty="0">
              <a:ln>
                <a:noFill/>
              </a:ln>
              <a:solidFill>
                <a:schemeClr val="tx1"/>
              </a:solidFill>
              <a:effectLst/>
              <a:uLnTx/>
              <a:uFillTx/>
              <a:latin typeface="Segoe UI"/>
              <a:ea typeface="+mn-ea"/>
              <a:cs typeface="+mn-cs"/>
            </a:endParaRPr>
          </a:p>
        </p:txBody>
      </p:sp>
      <p:graphicFrame>
        <p:nvGraphicFramePr>
          <p:cNvPr id="12" name="Table 11">
            <a:extLst>
              <a:ext uri="{FF2B5EF4-FFF2-40B4-BE49-F238E27FC236}">
                <a16:creationId xmlns:a16="http://schemas.microsoft.com/office/drawing/2014/main" id="{C160CCB6-3AA1-475C-86A9-AE2F9D0ADCB5}"/>
              </a:ext>
            </a:extLst>
          </p:cNvPr>
          <p:cNvGraphicFramePr>
            <a:graphicFrameLocks noGrp="1"/>
          </p:cNvGraphicFramePr>
          <p:nvPr userDrawn="1"/>
        </p:nvGraphicFramePr>
        <p:xfrm>
          <a:off x="269240" y="1026930"/>
          <a:ext cx="11662436" cy="344682"/>
        </p:xfrm>
        <a:graphic>
          <a:graphicData uri="http://schemas.openxmlformats.org/drawingml/2006/table">
            <a:tbl>
              <a:tblPr firstRow="1" bandRow="1">
                <a:tableStyleId>{5C22544A-7EE6-4342-B048-85BDC9FD1C3A}</a:tableStyleId>
              </a:tblPr>
              <a:tblGrid>
                <a:gridCol w="1908167">
                  <a:extLst>
                    <a:ext uri="{9D8B030D-6E8A-4147-A177-3AD203B41FA5}">
                      <a16:colId xmlns:a16="http://schemas.microsoft.com/office/drawing/2014/main" val="3197870306"/>
                    </a:ext>
                  </a:extLst>
                </a:gridCol>
                <a:gridCol w="660184">
                  <a:extLst>
                    <a:ext uri="{9D8B030D-6E8A-4147-A177-3AD203B41FA5}">
                      <a16:colId xmlns:a16="http://schemas.microsoft.com/office/drawing/2014/main" val="1658188280"/>
                    </a:ext>
                  </a:extLst>
                </a:gridCol>
                <a:gridCol w="826735">
                  <a:extLst>
                    <a:ext uri="{9D8B030D-6E8A-4147-A177-3AD203B41FA5}">
                      <a16:colId xmlns:a16="http://schemas.microsoft.com/office/drawing/2014/main" val="2622186844"/>
                    </a:ext>
                  </a:extLst>
                </a:gridCol>
                <a:gridCol w="826735">
                  <a:extLst>
                    <a:ext uri="{9D8B030D-6E8A-4147-A177-3AD203B41FA5}">
                      <a16:colId xmlns:a16="http://schemas.microsoft.com/office/drawing/2014/main" val="2255672095"/>
                    </a:ext>
                  </a:extLst>
                </a:gridCol>
                <a:gridCol w="826735">
                  <a:extLst>
                    <a:ext uri="{9D8B030D-6E8A-4147-A177-3AD203B41FA5}">
                      <a16:colId xmlns:a16="http://schemas.microsoft.com/office/drawing/2014/main" val="929329240"/>
                    </a:ext>
                  </a:extLst>
                </a:gridCol>
                <a:gridCol w="826735">
                  <a:extLst>
                    <a:ext uri="{9D8B030D-6E8A-4147-A177-3AD203B41FA5}">
                      <a16:colId xmlns:a16="http://schemas.microsoft.com/office/drawing/2014/main" val="1739178816"/>
                    </a:ext>
                  </a:extLst>
                </a:gridCol>
                <a:gridCol w="826735">
                  <a:extLst>
                    <a:ext uri="{9D8B030D-6E8A-4147-A177-3AD203B41FA5}">
                      <a16:colId xmlns:a16="http://schemas.microsoft.com/office/drawing/2014/main" val="4066938788"/>
                    </a:ext>
                  </a:extLst>
                </a:gridCol>
                <a:gridCol w="826735">
                  <a:extLst>
                    <a:ext uri="{9D8B030D-6E8A-4147-A177-3AD203B41FA5}">
                      <a16:colId xmlns:a16="http://schemas.microsoft.com/office/drawing/2014/main" val="1993623972"/>
                    </a:ext>
                  </a:extLst>
                </a:gridCol>
                <a:gridCol w="826735">
                  <a:extLst>
                    <a:ext uri="{9D8B030D-6E8A-4147-A177-3AD203B41FA5}">
                      <a16:colId xmlns:a16="http://schemas.microsoft.com/office/drawing/2014/main" val="1474986278"/>
                    </a:ext>
                  </a:extLst>
                </a:gridCol>
                <a:gridCol w="826735">
                  <a:extLst>
                    <a:ext uri="{9D8B030D-6E8A-4147-A177-3AD203B41FA5}">
                      <a16:colId xmlns:a16="http://schemas.microsoft.com/office/drawing/2014/main" val="325501089"/>
                    </a:ext>
                  </a:extLst>
                </a:gridCol>
                <a:gridCol w="826735">
                  <a:extLst>
                    <a:ext uri="{9D8B030D-6E8A-4147-A177-3AD203B41FA5}">
                      <a16:colId xmlns:a16="http://schemas.microsoft.com/office/drawing/2014/main" val="2480923566"/>
                    </a:ext>
                  </a:extLst>
                </a:gridCol>
                <a:gridCol w="826735">
                  <a:extLst>
                    <a:ext uri="{9D8B030D-6E8A-4147-A177-3AD203B41FA5}">
                      <a16:colId xmlns:a16="http://schemas.microsoft.com/office/drawing/2014/main" val="581428332"/>
                    </a:ext>
                  </a:extLst>
                </a:gridCol>
                <a:gridCol w="826735">
                  <a:extLst>
                    <a:ext uri="{9D8B030D-6E8A-4147-A177-3AD203B41FA5}">
                      <a16:colId xmlns:a16="http://schemas.microsoft.com/office/drawing/2014/main" val="478997332"/>
                    </a:ext>
                  </a:extLst>
                </a:gridCol>
              </a:tblGrid>
              <a:tr h="172341">
                <a:tc rowSpan="2">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800">
                          <a:solidFill>
                            <a:schemeClr val="tx1"/>
                          </a:solidFill>
                          <a:latin typeface="Segoe UI Semibold" panose="020B0702040204020203" pitchFamily="34" charset="0"/>
                        </a:rPr>
                        <a:t>Non</a:t>
                      </a:r>
                      <a:br>
                        <a:rPr lang="en-US" sz="800">
                          <a:solidFill>
                            <a:schemeClr val="tx1"/>
                          </a:solidFill>
                          <a:latin typeface="Segoe UI Semibold" panose="020B0702040204020203" pitchFamily="34" charset="0"/>
                        </a:rPr>
                      </a:br>
                      <a:r>
                        <a:rPr lang="en-US" sz="800">
                          <a:solidFill>
                            <a:schemeClr val="tx1"/>
                          </a:solidFill>
                          <a:latin typeface="Segoe UI Semibold" panose="020B0702040204020203" pitchFamily="34" charset="0"/>
                        </a:rPr>
                        <a:t>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8">
                  <a:txBody>
                    <a:bodyPr/>
                    <a:lstStyle/>
                    <a:p>
                      <a:pPr algn="ctr"/>
                      <a:r>
                        <a:rPr lang="en-US" sz="800">
                          <a:solidFill>
                            <a:schemeClr val="tx1"/>
                          </a:solidFill>
                          <a:latin typeface="Segoe UI Semibold" panose="020B0702040204020203" pitchFamily="34" charset="0"/>
                        </a:rPr>
                        <a:t>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LATAM</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CANADA</a:t>
                      </a:r>
                    </a:p>
                  </a:txBody>
                  <a:tcPr marL="0" marR="0" marT="0"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148711343"/>
                  </a:ext>
                </a:extLst>
              </a:tr>
              <a:tr h="172341">
                <a:tc vMerge="1">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endParaRPr lang="en-US"/>
                    </a:p>
                  </a:txBody>
                  <a:tcPr/>
                </a:tc>
                <a:tc>
                  <a:txBody>
                    <a:bodyPr/>
                    <a:lstStyle/>
                    <a:p>
                      <a:pPr algn="ctr"/>
                      <a:r>
                        <a:rPr lang="en-US" sz="800">
                          <a:solidFill>
                            <a:schemeClr val="tx1"/>
                          </a:solidFill>
                          <a:latin typeface="Segoe UI Semibold" panose="020B0702040204020203" pitchFamily="34" charset="0"/>
                        </a:rPr>
                        <a:t>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 US 2</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North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South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US 2</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Brazil</a:t>
                      </a:r>
                      <a:r>
                        <a:rPr lang="en-US" sz="800" baseline="0">
                          <a:solidFill>
                            <a:schemeClr val="tx1"/>
                          </a:solidFill>
                          <a:latin typeface="Segoe UI Semibold" panose="020B0702040204020203" pitchFamily="34" charset="0"/>
                        </a:rPr>
                        <a:t> South</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Canada</a:t>
                      </a:r>
                      <a:r>
                        <a:rPr lang="en-US" sz="800" baseline="0">
                          <a:solidFill>
                            <a:schemeClr val="tx1"/>
                          </a:solidFill>
                          <a:latin typeface="Segoe UI Semibold" panose="020B0702040204020203" pitchFamily="34" charset="0"/>
                        </a:rPr>
                        <a:t> Central</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Canada East</a:t>
                      </a:r>
                    </a:p>
                  </a:txBody>
                  <a:tcPr marL="0" marR="0" marT="0"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69240" y="289511"/>
            <a:ext cx="8695731" cy="737419"/>
          </a:xfrm>
        </p:spPr>
        <p:txBody>
          <a:bodyPr/>
          <a:lstStyle>
            <a:lvl1pPr>
              <a:defRPr sz="3600"/>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grpSp>
        <p:sp>
          <p:nvSpPr>
            <p:cNvPr id="21" name="Oval 20">
              <a:hlinkClick r:id="" action="ppaction://noaction"/>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err="1">
                <a:ln>
                  <a:noFill/>
                </a:ln>
                <a:solidFill>
                  <a:srgbClr val="FFFFFF"/>
                </a:solidFill>
                <a:effectLst/>
                <a:uLnTx/>
                <a:uFillTx/>
                <a:latin typeface="Segoe UI Semilight"/>
              </a:endParaRPr>
            </a:p>
          </p:txBody>
        </p:sp>
      </p:grpSp>
      <p:grpSp>
        <p:nvGrpSpPr>
          <p:cNvPr id="20" name="Group 19">
            <a:extLst>
              <a:ext uri="{FF2B5EF4-FFF2-40B4-BE49-F238E27FC236}">
                <a16:creationId xmlns:a16="http://schemas.microsoft.com/office/drawing/2014/main" id="{327A7F0E-3565-4C5F-A959-631388591CEC}"/>
              </a:ext>
            </a:extLst>
          </p:cNvPr>
          <p:cNvGrpSpPr/>
          <p:nvPr userDrawn="1"/>
        </p:nvGrpSpPr>
        <p:grpSpPr>
          <a:xfrm>
            <a:off x="10537564" y="289511"/>
            <a:ext cx="1549661" cy="599963"/>
            <a:chOff x="10080208" y="241982"/>
            <a:chExt cx="1549661" cy="599963"/>
          </a:xfrm>
          <a:noFill/>
        </p:grpSpPr>
        <p:grpSp>
          <p:nvGrpSpPr>
            <p:cNvPr id="22" name="Group 21">
              <a:extLst>
                <a:ext uri="{FF2B5EF4-FFF2-40B4-BE49-F238E27FC236}">
                  <a16:creationId xmlns:a16="http://schemas.microsoft.com/office/drawing/2014/main" id="{5E3AD354-4782-417A-9A65-3C13176EAC5C}"/>
                </a:ext>
              </a:extLst>
            </p:cNvPr>
            <p:cNvGrpSpPr/>
            <p:nvPr/>
          </p:nvGrpSpPr>
          <p:grpSpPr>
            <a:xfrm>
              <a:off x="10305738" y="241982"/>
              <a:ext cx="1324131" cy="587657"/>
              <a:chOff x="10110866" y="391883"/>
              <a:chExt cx="1324131" cy="587657"/>
            </a:xfrm>
            <a:grpFill/>
          </p:grpSpPr>
          <p:sp>
            <p:nvSpPr>
              <p:cNvPr id="26" name="Rectangle 25">
                <a:extLst>
                  <a:ext uri="{FF2B5EF4-FFF2-40B4-BE49-F238E27FC236}">
                    <a16:creationId xmlns:a16="http://schemas.microsoft.com/office/drawing/2014/main" id="{D7D16C8C-058C-4822-98D2-2DC4F8E8C2AA}"/>
                  </a:ext>
                </a:extLst>
              </p:cNvPr>
              <p:cNvSpPr/>
              <p:nvPr userDrawn="1"/>
            </p:nvSpPr>
            <p:spPr>
              <a:xfrm>
                <a:off x="1011086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27" name="Rectangle 26">
                <a:extLst>
                  <a:ext uri="{FF2B5EF4-FFF2-40B4-BE49-F238E27FC236}">
                    <a16:creationId xmlns:a16="http://schemas.microsoft.com/office/drawing/2014/main" id="{387950BD-0D9F-4830-B304-A7D40400D3FA}"/>
                  </a:ext>
                </a:extLst>
              </p:cNvPr>
              <p:cNvSpPr/>
              <p:nvPr userDrawn="1"/>
            </p:nvSpPr>
            <p:spPr>
              <a:xfrm>
                <a:off x="1011086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Preview</a:t>
                </a:r>
              </a:p>
            </p:txBody>
          </p:sp>
          <p:sp>
            <p:nvSpPr>
              <p:cNvPr id="29" name="Rectangle 28">
                <a:extLst>
                  <a:ext uri="{FF2B5EF4-FFF2-40B4-BE49-F238E27FC236}">
                    <a16:creationId xmlns:a16="http://schemas.microsoft.com/office/drawing/2014/main" id="{7FEEB74B-7037-48C6-8675-6FC2527A1048}"/>
                  </a:ext>
                </a:extLst>
              </p:cNvPr>
              <p:cNvSpPr/>
              <p:nvPr/>
            </p:nvSpPr>
            <p:spPr>
              <a:xfrm>
                <a:off x="1011086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Not available</a:t>
                </a:r>
              </a:p>
            </p:txBody>
          </p:sp>
        </p:grpSp>
        <p:sp>
          <p:nvSpPr>
            <p:cNvPr id="23" name="Rectangle 22">
              <a:extLst>
                <a:ext uri="{FF2B5EF4-FFF2-40B4-BE49-F238E27FC236}">
                  <a16:creationId xmlns:a16="http://schemas.microsoft.com/office/drawing/2014/main" id="{4E1B5E47-2791-423B-98C0-DA1E8BC0E2B8}"/>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4477ECA3-7EEE-4732-B476-336C4D862B67}"/>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07A0FA60-B99D-4B31-AE11-17C84C70B5BF}"/>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
        <p:nvSpPr>
          <p:cNvPr id="33" name="Rectangle 32">
            <a:hlinkClick r:id="" action="ppaction://noaction"/>
            <a:extLst>
              <a:ext uri="{FF2B5EF4-FFF2-40B4-BE49-F238E27FC236}">
                <a16:creationId xmlns:a16="http://schemas.microsoft.com/office/drawing/2014/main" id="{5FF72625-43D0-4A22-AF83-DF297064DE44}"/>
              </a:ext>
            </a:extLst>
          </p:cNvPr>
          <p:cNvSpPr/>
          <p:nvPr userDrawn="1"/>
        </p:nvSpPr>
        <p:spPr bwMode="auto">
          <a:xfrm>
            <a:off x="9334636" y="-19250"/>
            <a:ext cx="898888" cy="24383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spTree>
    <p:extLst>
      <p:ext uri="{BB962C8B-B14F-4D97-AF65-F5344CB8AC3E}">
        <p14:creationId xmlns:p14="http://schemas.microsoft.com/office/powerpoint/2010/main" val="26768201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General_Blank_Thin">
    <p:spTree>
      <p:nvGrpSpPr>
        <p:cNvPr id="1" name=""/>
        <p:cNvGrpSpPr/>
        <p:nvPr/>
      </p:nvGrpSpPr>
      <p:grpSpPr>
        <a:xfrm>
          <a:off x="0" y="0"/>
          <a:ext cx="0" cy="0"/>
          <a:chOff x="0" y="0"/>
          <a:chExt cx="0" cy="0"/>
        </a:xfrm>
      </p:grpSpPr>
      <p:sp useBgFill="1">
        <p:nvSpPr>
          <p:cNvPr id="12" name="Rectangle: Top Corners Rounded 11"/>
          <p:cNvSpPr/>
          <p:nvPr userDrawn="1"/>
        </p:nvSpPr>
        <p:spPr bwMode="auto">
          <a:xfrm rot="16200000">
            <a:off x="10934845" y="-491996"/>
            <a:ext cx="718681" cy="1886790"/>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490022" y="168629"/>
            <a:ext cx="1524500"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06265"/>
          </a:xfrm>
        </p:spPr>
        <p:txBody>
          <a:bodyPr wrap="square">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69507"/>
            <a:ext cx="3329638" cy="378565"/>
          </a:xfrm>
        </p:spPr>
        <p:txBody>
          <a:bodyPr wrap="square" anchor="ctr" anchorCtr="0">
            <a:spAutoFit/>
          </a:bodyPr>
          <a:lstStyle>
            <a:lvl1pPr marL="0" indent="0">
              <a:spcBef>
                <a:spcPts val="1200"/>
              </a:spcBef>
              <a:buClr>
                <a:schemeClr val="tx1"/>
              </a:buClr>
              <a:buFont typeface="Arial" pitchFamily="34" charset="0"/>
              <a:buNone/>
              <a:defRPr sz="14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Freeform 5">
            <a:extLst>
              <a:ext uri="{FF2B5EF4-FFF2-40B4-BE49-F238E27FC236}">
                <a16:creationId xmlns:a16="http://schemas.microsoft.com/office/drawing/2014/main" id="{A92B0539-2DE8-40D0-9B17-A323AB7635B8}"/>
              </a:ext>
            </a:extLst>
          </p:cNvPr>
          <p:cNvSpPr>
            <a:spLocks noEditPoints="1"/>
          </p:cNvSpPr>
          <p:nvPr userDrawn="1"/>
        </p:nvSpPr>
        <p:spPr bwMode="auto">
          <a:xfrm>
            <a:off x="330200" y="6044561"/>
            <a:ext cx="428460" cy="428460"/>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Tree>
    <p:extLst>
      <p:ext uri="{BB962C8B-B14F-4D97-AF65-F5344CB8AC3E}">
        <p14:creationId xmlns:p14="http://schemas.microsoft.com/office/powerpoint/2010/main" val="3853497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8551477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028473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975915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146405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055761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248841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599321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625600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7B27273-82A0-4F03-B551-F05C0A270C9F}" type="datetimeFigureOut">
              <a:rPr lang="en-US" smtClean="0"/>
              <a:t>6/11/2019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77890516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107321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6640990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9534699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510629707"/>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231346086"/>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49389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931589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368139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8360518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7934674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3" Type="http://schemas.openxmlformats.org/officeDocument/2006/relationships/slideLayout" Target="../slideLayouts/slideLayout84.xml"/><Relationship Id="rId21" Type="http://schemas.openxmlformats.org/officeDocument/2006/relationships/theme" Target="../theme/theme10.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image" Target="../media/image12.emf"/></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theme" Target="../theme/theme11.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image" Target="../media/image17.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image" Target="../media/image2.png"/><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theme" Target="../theme/theme12.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10" Type="http://schemas.openxmlformats.org/officeDocument/2006/relationships/slideLayout" Target="../slideLayouts/slideLayout123.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2" Type="http://schemas.openxmlformats.org/officeDocument/2006/relationships/slideLayout" Target="../slideLayouts/slideLayout131.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5" Type="http://schemas.openxmlformats.org/officeDocument/2006/relationships/slideLayout" Target="../slideLayouts/slideLayout134.xml"/><Relationship Id="rId15" Type="http://schemas.openxmlformats.org/officeDocument/2006/relationships/theme" Target="../theme/theme13.xml"/><Relationship Id="rId10" Type="http://schemas.openxmlformats.org/officeDocument/2006/relationships/slideLayout" Target="../slideLayouts/slideLayout139.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3" Type="http://schemas.openxmlformats.org/officeDocument/2006/relationships/slideLayout" Target="../slideLayouts/slideLayout146.xml"/><Relationship Id="rId21" Type="http://schemas.openxmlformats.org/officeDocument/2006/relationships/theme" Target="../theme/theme14.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0" Type="http://schemas.openxmlformats.org/officeDocument/2006/relationships/slideLayout" Target="../slideLayouts/slideLayout163.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10" Type="http://schemas.openxmlformats.org/officeDocument/2006/relationships/slideLayout" Target="../slideLayouts/slideLayout153.xml"/><Relationship Id="rId19" Type="http://schemas.openxmlformats.org/officeDocument/2006/relationships/slideLayout" Target="../slideLayouts/slideLayout162.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 Id="rId22" Type="http://schemas.openxmlformats.org/officeDocument/2006/relationships/image" Target="../media/image12.emf"/></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slideLayout" Target="../slideLayouts/slideLayout176.xml"/><Relationship Id="rId18" Type="http://schemas.openxmlformats.org/officeDocument/2006/relationships/image" Target="../media/image23.png"/><Relationship Id="rId3" Type="http://schemas.openxmlformats.org/officeDocument/2006/relationships/slideLayout" Target="../slideLayouts/slideLayout166.xml"/><Relationship Id="rId7" Type="http://schemas.openxmlformats.org/officeDocument/2006/relationships/slideLayout" Target="../slideLayouts/slideLayout170.xml"/><Relationship Id="rId12" Type="http://schemas.openxmlformats.org/officeDocument/2006/relationships/slideLayout" Target="../slideLayouts/slideLayout175.xml"/><Relationship Id="rId17" Type="http://schemas.openxmlformats.org/officeDocument/2006/relationships/theme" Target="../theme/theme15.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10" Type="http://schemas.openxmlformats.org/officeDocument/2006/relationships/slideLayout" Target="../slideLayouts/slideLayout173.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4.xml"/><Relationship Id="rId1" Type="http://schemas.openxmlformats.org/officeDocument/2006/relationships/slideLayout" Target="../slideLayouts/slideLayout1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theme" Target="../theme/theme5.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42.xml"/><Relationship Id="rId7" Type="http://schemas.openxmlformats.org/officeDocument/2006/relationships/theme" Target="../theme/theme6.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5" Type="http://schemas.openxmlformats.org/officeDocument/2006/relationships/slideLayout" Target="../slideLayouts/slideLayout44.xml"/><Relationship Id="rId4" Type="http://schemas.openxmlformats.org/officeDocument/2006/relationships/slideLayout" Target="../slideLayouts/slideLayout43.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5" Type="http://schemas.openxmlformats.org/officeDocument/2006/relationships/slideLayout" Target="../slideLayouts/slideLayout50.xml"/><Relationship Id="rId4" Type="http://schemas.openxmlformats.org/officeDocument/2006/relationships/slideLayout" Target="../slideLayouts/slideLayout4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theme" Target="../theme/theme8.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theme" Target="../theme/theme9.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B27273-82A0-4F03-B551-F05C0A270C9F}" type="datetimeFigureOut">
              <a:rPr lang="en-US" smtClean="0"/>
              <a:t>6/11/2019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8363C5-1D77-4ABE-8C60-573DC6EF2A49}" type="slidenum">
              <a:rPr lang="en-US" smtClean="0"/>
              <a:t>‹#›</a:t>
            </a:fld>
            <a:endParaRPr lang="en-US"/>
          </a:p>
        </p:txBody>
      </p:sp>
    </p:spTree>
    <p:extLst>
      <p:ext uri="{BB962C8B-B14F-4D97-AF65-F5344CB8AC3E}">
        <p14:creationId xmlns:p14="http://schemas.microsoft.com/office/powerpoint/2010/main" val="2728777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529264254"/>
      </p:ext>
    </p:extLst>
  </p:cSld>
  <p:clrMap bg1="dk1" tx1="lt1" bg2="dk2" tx2="lt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 id="2147483868" r:id="rId15"/>
    <p:sldLayoutId id="2147483869" r:id="rId16"/>
    <p:sldLayoutId id="2147483870" r:id="rId17"/>
    <p:sldLayoutId id="2147483871" r:id="rId18"/>
    <p:sldLayoutId id="2147483872" r:id="rId19"/>
    <p:sldLayoutId id="2147483873"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14" cstate="screen">
            <a:extLst>
              <a:ext uri="{28A0092B-C50C-407E-A947-70E740481C1C}">
                <a14:useLocalDpi xmlns:a14="http://schemas.microsoft.com/office/drawing/2010/main"/>
              </a:ext>
            </a:extLst>
          </a:blip>
          <a:srcRect/>
          <a:stretch/>
        </p:blipFill>
        <p:spPr>
          <a:xfrm>
            <a:off x="10947" y="973"/>
            <a:ext cx="12170106" cy="6857027"/>
          </a:xfrm>
          <a:prstGeom prst="rect">
            <a:avLst/>
          </a:prstGeom>
        </p:spPr>
      </p:pic>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1200">
                <a:solidFill>
                  <a:srgbClr val="289FD7"/>
                </a:solidFill>
                <a:latin typeface="+mj-lt"/>
              </a:defRPr>
            </a:lvl1p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726440298"/>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Lst>
  <p:hf hdr="0" ftr="0" dt="0"/>
  <p:txStyles>
    <p:titleStyle>
      <a:lvl1pPr algn="ctr"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1218134273"/>
      </p:ext>
    </p:extLst>
  </p:cSld>
  <p:clrMap bg1="dk1" tx1="lt1" bg2="dk2" tx2="lt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 id="2147483901" r:id="rId14"/>
    <p:sldLayoutId id="2147483902" r:id="rId15"/>
    <p:sldLayoutId id="2147483903" r:id="rId1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D817BCF1-EDE9-46B3-A8B3-659212B54243}" type="datetimeFigureOut">
              <a:rPr lang="en-US" smtClean="0"/>
              <a:t>6/11/2019</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CFBCED8A-DE7B-4F20-BCBD-2F1C97F6A900}" type="slidenum">
              <a:rPr lang="en-US" smtClean="0"/>
              <a:t>‹#›</a:t>
            </a:fld>
            <a:endParaRPr lang="en-US"/>
          </a:p>
        </p:txBody>
      </p:sp>
    </p:spTree>
    <p:extLst>
      <p:ext uri="{BB962C8B-B14F-4D97-AF65-F5344CB8AC3E}">
        <p14:creationId xmlns:p14="http://schemas.microsoft.com/office/powerpoint/2010/main" val="415876161"/>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8" r:id="rId14"/>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8960756"/>
      </p:ext>
    </p:extLst>
  </p:cSld>
  <p:clrMap bg1="dk1" tx1="lt1" bg2="dk2" tx2="lt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 id="2147483934" r:id="rId15"/>
    <p:sldLayoutId id="2147483935" r:id="rId16"/>
    <p:sldLayoutId id="2147483936" r:id="rId17"/>
    <p:sldLayoutId id="2147483937" r:id="rId18"/>
    <p:sldLayoutId id="2147483938" r:id="rId19"/>
    <p:sldLayoutId id="2147483939"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961025391"/>
      </p:ext>
    </p:extLst>
  </p:cSld>
  <p:clrMap bg1="dk1" tx1="lt1" bg2="dk2" tx2="lt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6" r:id="rId1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fld id="{6DBBF07C-F70C-4C67-B057-C028B13C04EB}" type="datetimeFigureOut">
              <a:rPr kumimoji="0" lang="en-US" sz="1200" b="0" i="0" u="none" strike="noStrike" kern="0" cap="none" spc="0" normalizeH="0" baseline="0" noProof="0" smtClean="0">
                <a:ln>
                  <a:noFill/>
                </a:ln>
                <a:solidFill>
                  <a:schemeClr val="tx1">
                    <a:tint val="75000"/>
                  </a:schemeClr>
                </a:solidFill>
                <a:effectLst/>
                <a:uLnTx/>
                <a:uFillTx/>
              </a:rPr>
              <a:pPr marL="0" marR="0" lvl="0" indent="0" algn="l" defTabSz="914400" eaLnBrk="1" fontAlgn="auto" latinLnBrk="0" hangingPunct="1">
                <a:lnSpc>
                  <a:spcPct val="100000"/>
                </a:lnSpc>
                <a:spcBef>
                  <a:spcPts val="0"/>
                </a:spcBef>
                <a:spcAft>
                  <a:spcPts val="0"/>
                </a:spcAft>
                <a:buClrTx/>
                <a:buSzTx/>
                <a:buFontTx/>
                <a:buNone/>
                <a:tabLst/>
                <a:defRPr/>
              </a:pPr>
              <a:t>6/11/2019</a:t>
            </a:fld>
            <a:endParaRPr kumimoji="0" lang="en-US" sz="1200" b="0" i="0" u="none" strike="noStrike" kern="0" cap="none" spc="0" normalizeH="0" baseline="0" noProof="0">
              <a:ln>
                <a:noFill/>
              </a:ln>
              <a:solidFill>
                <a:schemeClr val="tx1">
                  <a:tint val="75000"/>
                </a:schemeClr>
              </a:solidFill>
              <a:effectLst/>
              <a:uLnTx/>
              <a:uFillTx/>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chemeClr val="tx1">
                  <a:tint val="75000"/>
                </a:schemeClr>
              </a:solidFill>
              <a:effectLst/>
              <a:uLnTx/>
              <a:uFillTx/>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eaLnBrk="1" fontAlgn="auto" latinLnBrk="0" hangingPunct="1">
              <a:lnSpc>
                <a:spcPct val="100000"/>
              </a:lnSpc>
              <a:spcBef>
                <a:spcPts val="0"/>
              </a:spcBef>
              <a:spcAft>
                <a:spcPts val="0"/>
              </a:spcAft>
              <a:buClrTx/>
              <a:buSzTx/>
              <a:buFontTx/>
              <a:buNone/>
              <a:tabLst/>
              <a:defRPr/>
            </a:pPr>
            <a:fld id="{AE7E8DC5-3D6D-474E-BBD7-49B40684D9EB}" type="slidenum">
              <a:rPr kumimoji="0" lang="en-US" sz="1200" b="0" i="0" u="none" strike="noStrike" kern="0" cap="none" spc="0" normalizeH="0" baseline="0" noProof="0" smtClean="0">
                <a:ln>
                  <a:noFill/>
                </a:ln>
                <a:solidFill>
                  <a:schemeClr val="tx1">
                    <a:tint val="75000"/>
                  </a:schemeClr>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schemeClr val="tx1">
                  <a:tint val="75000"/>
                </a:schemeClr>
              </a:solidFill>
              <a:effectLst/>
              <a:uLnTx/>
              <a:uFillTx/>
            </a:endParaRPr>
          </a:p>
        </p:txBody>
      </p:sp>
    </p:spTree>
    <p:extLst>
      <p:ext uri="{BB962C8B-B14F-4D97-AF65-F5344CB8AC3E}">
        <p14:creationId xmlns:p14="http://schemas.microsoft.com/office/powerpoint/2010/main" val="1599891925"/>
      </p:ext>
    </p:extLst>
  </p:cSld>
  <p:clrMap bg1="lt1" tx1="dk1" bg2="lt2" tx2="dk2" accent1="accent1" accent2="accent2" accent3="accent3" accent4="accent4" accent5="accent5" accent6="accent6" hlink="hlink" folHlink="folHlink"/>
  <p:sldLayoutIdLst>
    <p:sldLayoutId id="214748366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900977774"/>
      </p:ext>
    </p:extLst>
  </p:cSld>
  <p:clrMap bg1="dk1" tx1="lt1" bg2="dk2" tx2="lt2" accent1="accent1" accent2="accent2" accent3="accent3" accent4="accent4" accent5="accent5" accent6="accent6" hlink="hlink" folHlink="folHlink"/>
  <p:sldLayoutIdLst>
    <p:sldLayoutId id="2147483666" r:id="rId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412840626"/>
      </p:ext>
    </p:extLst>
  </p:cSld>
  <p:clrMap bg1="dk1" tx1="lt1" bg2="dk2" tx2="lt2" accent1="accent1" accent2="accent2" accent3="accent3" accent4="accent4" accent5="accent5" accent6="accent6" hlink="hlink" folHlink="folHlink"/>
  <p:sldLayoutIdLst>
    <p:sldLayoutId id="2147483662" r:id="rId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Orange</a:t>
                  </a:r>
                </a:p>
                <a:p>
                  <a:pPr defTabSz="914102" fontAlgn="base">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Blue</a:t>
                  </a:r>
                </a:p>
                <a:p>
                  <a:pPr defTabSz="914102" fontAlgn="base">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R:0 G:120 B:215</a:t>
                  </a: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14644">
                            <a:srgbClr val="505050"/>
                          </a:gs>
                          <a:gs pos="42000">
                            <a:srgbClr val="505050"/>
                          </a:gs>
                        </a:gsLst>
                        <a:lin ang="5400000" scaled="0"/>
                      </a:gradFill>
                      <a:ea typeface="Segoe UI" pitchFamily="34" charset="0"/>
                      <a:cs typeface="Segoe UI" pitchFamily="34" charset="0"/>
                    </a:rPr>
                    <a:t>Light Green</a:t>
                  </a:r>
                </a:p>
                <a:p>
                  <a:pPr defTabSz="914102" fontAlgn="base">
                    <a:spcBef>
                      <a:spcPct val="0"/>
                    </a:spcBef>
                    <a:spcAft>
                      <a:spcPct val="0"/>
                    </a:spcAft>
                  </a:pPr>
                  <a:r>
                    <a:rPr lang="en-US" sz="490" dirty="0">
                      <a:gradFill>
                        <a:gsLst>
                          <a:gs pos="10042">
                            <a:srgbClr val="505050"/>
                          </a:gs>
                          <a:gs pos="39000">
                            <a:srgbClr val="505050"/>
                          </a:gs>
                        </a:gsLst>
                        <a:lin ang="5400000" scaled="0"/>
                      </a:gradFill>
                      <a:ea typeface="Segoe UI" pitchFamily="34" charset="0"/>
                      <a:cs typeface="Segoe UI" pitchFamily="34" charset="0"/>
                    </a:rPr>
                    <a:t>R:186 G:216 B:10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Purple</a:t>
                  </a:r>
                </a:p>
                <a:p>
                  <a:pPr defTabSz="914102"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R:92 G:45 B:145</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Dark Blue</a:t>
                  </a:r>
                </a:p>
                <a:p>
                  <a:pPr defTabSz="914102"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14644">
                            <a:srgbClr val="505050"/>
                          </a:gs>
                          <a:gs pos="42000">
                            <a:srgbClr val="505050"/>
                          </a:gs>
                        </a:gsLst>
                        <a:lin ang="5400000" scaled="0"/>
                      </a:gradFill>
                      <a:ea typeface="Segoe UI" pitchFamily="34" charset="0"/>
                      <a:cs typeface="Segoe UI" pitchFamily="34" charset="0"/>
                    </a:rPr>
                    <a:t>Yellow</a:t>
                  </a:r>
                </a:p>
                <a:p>
                  <a:pPr defTabSz="914102" fontAlgn="base">
                    <a:spcBef>
                      <a:spcPct val="0"/>
                    </a:spcBef>
                    <a:spcAft>
                      <a:spcPct val="0"/>
                    </a:spcAft>
                  </a:pPr>
                  <a:r>
                    <a:rPr lang="en-US" sz="490" dirty="0">
                      <a:gradFill>
                        <a:gsLst>
                          <a:gs pos="10042">
                            <a:srgbClr val="505050"/>
                          </a:gs>
                          <a:gs pos="39000">
                            <a:srgbClr val="505050"/>
                          </a:gs>
                        </a:gsLst>
                        <a:lin ang="5400000" scaled="0"/>
                      </a:gradFill>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Mid-Blue</a:t>
                  </a:r>
                </a:p>
                <a:p>
                  <a:pPr defTabSz="914102"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14644">
                            <a:srgbClr val="505050"/>
                          </a:gs>
                          <a:gs pos="42000">
                            <a:srgbClr val="505050"/>
                          </a:gs>
                        </a:gsLst>
                        <a:lin ang="5400000" scaled="0"/>
                      </a:gradFill>
                      <a:ea typeface="Segoe UI" pitchFamily="34" charset="0"/>
                      <a:cs typeface="Segoe UI" pitchFamily="34" charset="0"/>
                    </a:rPr>
                    <a:t>Light Blue</a:t>
                  </a:r>
                </a:p>
                <a:p>
                  <a:pPr defTabSz="914102" fontAlgn="base">
                    <a:spcBef>
                      <a:spcPct val="0"/>
                    </a:spcBef>
                    <a:spcAft>
                      <a:spcPct val="0"/>
                    </a:spcAft>
                  </a:pPr>
                  <a:r>
                    <a:rPr lang="en-US" sz="490" dirty="0">
                      <a:gradFill>
                        <a:gsLst>
                          <a:gs pos="10042">
                            <a:srgbClr val="505050"/>
                          </a:gs>
                          <a:gs pos="39000">
                            <a:srgbClr val="505050"/>
                          </a:gs>
                        </a:gsLst>
                        <a:lin ang="5400000" scaled="0"/>
                      </a:gradFill>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defTabSz="914367">
                  <a:lnSpc>
                    <a:spcPct val="90000"/>
                  </a:lnSpc>
                  <a:spcAft>
                    <a:spcPts val="588"/>
                  </a:spcAft>
                </a:pPr>
                <a:r>
                  <a:rPr lang="en-US" sz="980" dirty="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defTabSz="914367">
                  <a:lnSpc>
                    <a:spcPct val="90000"/>
                  </a:lnSpc>
                  <a:spcAft>
                    <a:spcPts val="588"/>
                  </a:spcAft>
                </a:pPr>
                <a:r>
                  <a:rPr lang="en-US" sz="980" dirty="0">
                    <a:gradFill>
                      <a:gsLst>
                        <a:gs pos="2917">
                          <a:srgbClr val="505050"/>
                        </a:gs>
                        <a:gs pos="30000">
                          <a:srgbClr val="505050"/>
                        </a:gs>
                      </a:gsLst>
                      <a:lin ang="5400000" scaled="0"/>
                    </a:gradFill>
                  </a:rPr>
                  <a:t>Secondary colors (use only when necessary)</a:t>
                </a: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12389">
                        <a:srgbClr val="FFFFFF"/>
                      </a:gs>
                      <a:gs pos="46000">
                        <a:srgbClr val="FFFFFF"/>
                      </a:gs>
                    </a:gsLst>
                    <a:lin ang="5400000" scaled="0"/>
                  </a:gradFill>
                  <a:ea typeface="Segoe UI" pitchFamily="34" charset="0"/>
                  <a:cs typeface="Segoe UI" pitchFamily="34" charset="0"/>
                </a:rPr>
                <a:t>Gray</a:t>
              </a:r>
            </a:p>
            <a:p>
              <a:pPr defTabSz="914102" fontAlgn="base">
                <a:spcBef>
                  <a:spcPct val="0"/>
                </a:spcBef>
                <a:spcAft>
                  <a:spcPct val="0"/>
                </a:spcAft>
              </a:pPr>
              <a:r>
                <a:rPr lang="en-US" sz="490" dirty="0">
                  <a:gradFill>
                    <a:gsLst>
                      <a:gs pos="12389">
                        <a:srgbClr val="FFFFFF"/>
                      </a:gs>
                      <a:gs pos="46000">
                        <a:srgbClr val="FFFFFF"/>
                      </a:gs>
                    </a:gsLst>
                    <a:lin ang="5400000" scaled="0"/>
                  </a:gradFill>
                  <a:ea typeface="Segoe UI" pitchFamily="34" charset="0"/>
                  <a:cs typeface="Segoe UI" pitchFamily="34" charset="0"/>
                </a:rPr>
                <a:t>R:80 G:80 B:80</a:t>
              </a:r>
            </a:p>
          </p:txBody>
        </p:sp>
      </p:grpSp>
    </p:spTree>
    <p:extLst>
      <p:ext uri="{BB962C8B-B14F-4D97-AF65-F5344CB8AC3E}">
        <p14:creationId xmlns:p14="http://schemas.microsoft.com/office/powerpoint/2010/main" val="56381979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6479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20835" y="1031106"/>
            <a:ext cx="11155093" cy="1535805"/>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8365292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6" r:id="rId5"/>
    <p:sldLayoutId id="2147483727" r:id="rId6"/>
  </p:sldLayoutIdLst>
  <p:transition>
    <p:fade/>
  </p:transition>
  <p:txStyles>
    <p:titleStyle>
      <a:lvl1pPr algn="l" defTabSz="914188" rtl="0" eaLnBrk="1" latinLnBrk="0" hangingPunct="1">
        <a:lnSpc>
          <a:spcPct val="90000"/>
        </a:lnSpc>
        <a:spcBef>
          <a:spcPct val="0"/>
        </a:spcBef>
        <a:buNone/>
        <a:defRPr lang="en-US" sz="48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60" marR="0" indent="-339660" algn="l" defTabSz="914188" rtl="0" eaLnBrk="1" fontAlgn="auto" latinLnBrk="0" hangingPunct="1">
        <a:lnSpc>
          <a:spcPct val="90000"/>
        </a:lnSpc>
        <a:spcBef>
          <a:spcPct val="20000"/>
        </a:spcBef>
        <a:spcAft>
          <a:spcPts val="0"/>
        </a:spcAft>
        <a:buClrTx/>
        <a:buSzPct val="90000"/>
        <a:buFont typeface="Arial" pitchFamily="34" charset="0"/>
        <a:buChar char="•"/>
        <a:tabLst/>
        <a:defRPr sz="3800" kern="1200" spc="-70" baseline="0">
          <a:gradFill>
            <a:gsLst>
              <a:gs pos="1250">
                <a:schemeClr val="tx1"/>
              </a:gs>
              <a:gs pos="100000">
                <a:schemeClr val="tx1"/>
              </a:gs>
            </a:gsLst>
            <a:lin ang="5400000" scaled="0"/>
          </a:gradFill>
          <a:latin typeface="+mj-lt"/>
          <a:ea typeface="+mn-ea"/>
          <a:cs typeface="+mn-cs"/>
        </a:defRPr>
      </a:lvl1pPr>
      <a:lvl2pPr marL="572978" marR="0" indent="-233318" algn="l" defTabSz="914188"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798359" marR="0" indent="-225382" algn="l" defTabSz="914188" rtl="0" eaLnBrk="1" fontAlgn="auto" latinLnBrk="0" hangingPunct="1">
        <a:lnSpc>
          <a:spcPct val="90000"/>
        </a:lnSpc>
        <a:spcBef>
          <a:spcPct val="20000"/>
        </a:spcBef>
        <a:spcAft>
          <a:spcPts val="0"/>
        </a:spcAft>
        <a:buClrTx/>
        <a:buSzPct val="90000"/>
        <a:buFont typeface="Wingdings" pitchFamily="2" charset="2"/>
        <a:buChar char=""/>
        <a:tabLst>
          <a:tab pos="798359" algn="l"/>
        </a:tabLst>
        <a:defRPr sz="1600" kern="1200" spc="0" baseline="0">
          <a:gradFill>
            <a:gsLst>
              <a:gs pos="1250">
                <a:schemeClr val="tx1"/>
              </a:gs>
              <a:gs pos="100000">
                <a:schemeClr val="tx1"/>
              </a:gs>
            </a:gsLst>
            <a:lin ang="5400000" scaled="0"/>
          </a:gradFill>
          <a:latin typeface="+mn-lt"/>
          <a:ea typeface="+mn-ea"/>
          <a:cs typeface="+mn-cs"/>
        </a:defRPr>
      </a:lvl3pPr>
      <a:lvl4pPr marL="1030090" marR="0" indent="-231730" algn="l" defTabSz="914188" rtl="0" eaLnBrk="1" fontAlgn="auto" latinLnBrk="0" hangingPunct="1">
        <a:lnSpc>
          <a:spcPct val="90000"/>
        </a:lnSpc>
        <a:spcBef>
          <a:spcPct val="20000"/>
        </a:spcBef>
        <a:spcAft>
          <a:spcPts val="0"/>
        </a:spcAft>
        <a:buClrTx/>
        <a:buSzPct val="90000"/>
        <a:buFont typeface="Wingdings"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55472" marR="0" indent="-225382" algn="l" defTabSz="914188" rtl="0" eaLnBrk="1" fontAlgn="auto" latinLnBrk="0" hangingPunct="1">
        <a:lnSpc>
          <a:spcPct val="90000"/>
        </a:lnSpc>
        <a:spcBef>
          <a:spcPct val="20000"/>
        </a:spcBef>
        <a:spcAft>
          <a:spcPts val="0"/>
        </a:spcAft>
        <a:buClrTx/>
        <a:buSzPct val="90000"/>
        <a:buFont typeface="Wingdings" pitchFamily="2" charset="2"/>
        <a:buChar char=""/>
        <a:tabLst>
          <a:tab pos="1255472" algn="l"/>
        </a:tabLst>
        <a:defRPr sz="1000" kern="1200" spc="0" baseline="0">
          <a:gradFill>
            <a:gsLst>
              <a:gs pos="1250">
                <a:schemeClr val="tx1"/>
              </a:gs>
              <a:gs pos="100000">
                <a:schemeClr val="tx1"/>
              </a:gs>
            </a:gsLst>
            <a:lin ang="5400000" scaled="0"/>
          </a:gradFill>
          <a:latin typeface="+mn-lt"/>
          <a:ea typeface="+mn-ea"/>
          <a:cs typeface="+mn-cs"/>
        </a:defRPr>
      </a:lvl5pPr>
      <a:lvl6pPr marL="2514017"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10"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04"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98"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88" rtl="0" eaLnBrk="1" latinLnBrk="0" hangingPunct="1">
        <a:defRPr sz="1800" kern="1200">
          <a:solidFill>
            <a:schemeClr val="tx1"/>
          </a:solidFill>
          <a:latin typeface="+mn-lt"/>
          <a:ea typeface="+mn-ea"/>
          <a:cs typeface="+mn-cs"/>
        </a:defRPr>
      </a:lvl1pPr>
      <a:lvl2pPr marL="457094" algn="l" defTabSz="914188" rtl="0" eaLnBrk="1" latinLnBrk="0" hangingPunct="1">
        <a:defRPr sz="1800" kern="1200">
          <a:solidFill>
            <a:schemeClr val="tx1"/>
          </a:solidFill>
          <a:latin typeface="+mn-lt"/>
          <a:ea typeface="+mn-ea"/>
          <a:cs typeface="+mn-cs"/>
        </a:defRPr>
      </a:lvl2pPr>
      <a:lvl3pPr marL="914188" algn="l" defTabSz="914188" rtl="0" eaLnBrk="1" latinLnBrk="0" hangingPunct="1">
        <a:defRPr sz="1800" kern="1200">
          <a:solidFill>
            <a:schemeClr val="tx1"/>
          </a:solidFill>
          <a:latin typeface="+mn-lt"/>
          <a:ea typeface="+mn-ea"/>
          <a:cs typeface="+mn-cs"/>
        </a:defRPr>
      </a:lvl3pPr>
      <a:lvl4pPr marL="1371282" algn="l" defTabSz="914188" rtl="0" eaLnBrk="1" latinLnBrk="0" hangingPunct="1">
        <a:defRPr sz="1800" kern="1200">
          <a:solidFill>
            <a:schemeClr val="tx1"/>
          </a:solidFill>
          <a:latin typeface="+mn-lt"/>
          <a:ea typeface="+mn-ea"/>
          <a:cs typeface="+mn-cs"/>
        </a:defRPr>
      </a:lvl4pPr>
      <a:lvl5pPr marL="1828376" algn="l" defTabSz="914188" rtl="0" eaLnBrk="1" latinLnBrk="0" hangingPunct="1">
        <a:defRPr sz="1800" kern="1200">
          <a:solidFill>
            <a:schemeClr val="tx1"/>
          </a:solidFill>
          <a:latin typeface="+mn-lt"/>
          <a:ea typeface="+mn-ea"/>
          <a:cs typeface="+mn-cs"/>
        </a:defRPr>
      </a:lvl5pPr>
      <a:lvl6pPr marL="2285470" algn="l" defTabSz="914188" rtl="0" eaLnBrk="1" latinLnBrk="0" hangingPunct="1">
        <a:defRPr sz="1800" kern="1200">
          <a:solidFill>
            <a:schemeClr val="tx1"/>
          </a:solidFill>
          <a:latin typeface="+mn-lt"/>
          <a:ea typeface="+mn-ea"/>
          <a:cs typeface="+mn-cs"/>
        </a:defRPr>
      </a:lvl6pPr>
      <a:lvl7pPr marL="2742563" algn="l" defTabSz="914188" rtl="0" eaLnBrk="1" latinLnBrk="0" hangingPunct="1">
        <a:defRPr sz="1800" kern="1200">
          <a:solidFill>
            <a:schemeClr val="tx1"/>
          </a:solidFill>
          <a:latin typeface="+mn-lt"/>
          <a:ea typeface="+mn-ea"/>
          <a:cs typeface="+mn-cs"/>
        </a:defRPr>
      </a:lvl7pPr>
      <a:lvl8pPr marL="3199657" algn="l" defTabSz="914188" rtl="0" eaLnBrk="1" latinLnBrk="0" hangingPunct="1">
        <a:defRPr sz="1800" kern="1200">
          <a:solidFill>
            <a:schemeClr val="tx1"/>
          </a:solidFill>
          <a:latin typeface="+mn-lt"/>
          <a:ea typeface="+mn-ea"/>
          <a:cs typeface="+mn-cs"/>
        </a:defRPr>
      </a:lvl8pPr>
      <a:lvl9pPr marL="3656751" algn="l" defTabSz="914188"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6"/>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82"/>
            <a:ext cx="11653520" cy="2052031"/>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5025761"/>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Lst>
  <p:transition>
    <p:fade/>
  </p:transition>
  <p:txStyles>
    <p:titleStyle>
      <a:lvl1pPr algn="l" defTabSz="914410" rtl="0" eaLnBrk="1" latinLnBrk="0" hangingPunct="1">
        <a:lnSpc>
          <a:spcPct val="90000"/>
        </a:lnSpc>
        <a:spcBef>
          <a:spcPct val="0"/>
        </a:spcBef>
        <a:buNone/>
        <a:defRPr lang="en-US" sz="5293" b="0" kern="1200" cap="none" spc="-100" baseline="0" dirty="0" smtClean="0">
          <a:ln w="3175">
            <a:noFill/>
          </a:ln>
          <a:solidFill>
            <a:schemeClr val="tx2"/>
          </a:solidFill>
          <a:effectLst/>
          <a:latin typeface="+mj-lt"/>
          <a:ea typeface="+mn-ea"/>
          <a:cs typeface="Segoe UI" pitchFamily="34" charset="0"/>
        </a:defRPr>
      </a:lvl1pPr>
    </p:titleStyle>
    <p:bodyStyle>
      <a:lvl1pPr marL="336162" marR="0" indent="-336162" algn="l" defTabSz="914410" rtl="0" eaLnBrk="1" fontAlgn="auto" latinLnBrk="0" hangingPunct="1">
        <a:lnSpc>
          <a:spcPct val="90000"/>
        </a:lnSpc>
        <a:spcBef>
          <a:spcPct val="20000"/>
        </a:spcBef>
        <a:spcAft>
          <a:spcPts val="0"/>
        </a:spcAft>
        <a:buClrTx/>
        <a:buSzPct val="90000"/>
        <a:buFont typeface="Arial" pitchFamily="34" charset="0"/>
        <a:buChar char="•"/>
        <a:tabLst/>
        <a:defRPr sz="3923" kern="1200" spc="0" baseline="0">
          <a:solidFill>
            <a:schemeClr val="tx2"/>
          </a:solidFill>
          <a:latin typeface="+mj-lt"/>
          <a:ea typeface="+mn-ea"/>
          <a:cs typeface="+mn-cs"/>
        </a:defRPr>
      </a:lvl1pPr>
      <a:lvl2pPr marL="572719" marR="0" indent="-236557" algn="l" defTabSz="91441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2"/>
          </a:solidFill>
          <a:latin typeface="+mn-lt"/>
          <a:ea typeface="+mn-ea"/>
          <a:cs typeface="+mn-cs"/>
        </a:defRPr>
      </a:lvl2pPr>
      <a:lvl3pPr marL="784376" marR="0" indent="-224108" algn="l" defTabSz="91441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2"/>
          </a:solidFill>
          <a:latin typeface="+mn-lt"/>
          <a:ea typeface="+mn-ea"/>
          <a:cs typeface="+mn-cs"/>
        </a:defRPr>
      </a:lvl3pPr>
      <a:lvl4pPr marL="1008481" marR="0" indent="-224108" algn="l" defTabSz="9144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4pPr>
      <a:lvl5pPr marL="1232589" marR="0" indent="-224108" algn="l" defTabSz="9144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5pPr>
      <a:lvl6pPr marL="2514626" indent="-228604" algn="l" defTabSz="91441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835" indent="-228604" algn="l" defTabSz="91441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038" indent="-228604" algn="l" defTabSz="91441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246" indent="-228604" algn="l" defTabSz="91441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10" rtl="0" eaLnBrk="1" latinLnBrk="0" hangingPunct="1">
        <a:defRPr sz="1765" kern="1200">
          <a:solidFill>
            <a:schemeClr val="tx1"/>
          </a:solidFill>
          <a:latin typeface="+mn-lt"/>
          <a:ea typeface="+mn-ea"/>
          <a:cs typeface="+mn-cs"/>
        </a:defRPr>
      </a:lvl1pPr>
      <a:lvl2pPr marL="457205" algn="l" defTabSz="914410" rtl="0" eaLnBrk="1" latinLnBrk="0" hangingPunct="1">
        <a:defRPr sz="1765" kern="1200">
          <a:solidFill>
            <a:schemeClr val="tx1"/>
          </a:solidFill>
          <a:latin typeface="+mn-lt"/>
          <a:ea typeface="+mn-ea"/>
          <a:cs typeface="+mn-cs"/>
        </a:defRPr>
      </a:lvl2pPr>
      <a:lvl3pPr marL="914410" algn="l" defTabSz="914410" rtl="0" eaLnBrk="1" latinLnBrk="0" hangingPunct="1">
        <a:defRPr sz="1765" kern="1200">
          <a:solidFill>
            <a:schemeClr val="tx1"/>
          </a:solidFill>
          <a:latin typeface="+mn-lt"/>
          <a:ea typeface="+mn-ea"/>
          <a:cs typeface="+mn-cs"/>
        </a:defRPr>
      </a:lvl3pPr>
      <a:lvl4pPr marL="1371616" algn="l" defTabSz="914410" rtl="0" eaLnBrk="1" latinLnBrk="0" hangingPunct="1">
        <a:defRPr sz="1765" kern="1200">
          <a:solidFill>
            <a:schemeClr val="tx1"/>
          </a:solidFill>
          <a:latin typeface="+mn-lt"/>
          <a:ea typeface="+mn-ea"/>
          <a:cs typeface="+mn-cs"/>
        </a:defRPr>
      </a:lvl4pPr>
      <a:lvl5pPr marL="1828820" algn="l" defTabSz="914410" rtl="0" eaLnBrk="1" latinLnBrk="0" hangingPunct="1">
        <a:defRPr sz="1765" kern="1200">
          <a:solidFill>
            <a:schemeClr val="tx1"/>
          </a:solidFill>
          <a:latin typeface="+mn-lt"/>
          <a:ea typeface="+mn-ea"/>
          <a:cs typeface="+mn-cs"/>
        </a:defRPr>
      </a:lvl5pPr>
      <a:lvl6pPr marL="2286028" algn="l" defTabSz="914410" rtl="0" eaLnBrk="1" latinLnBrk="0" hangingPunct="1">
        <a:defRPr sz="1765" kern="1200">
          <a:solidFill>
            <a:schemeClr val="tx1"/>
          </a:solidFill>
          <a:latin typeface="+mn-lt"/>
          <a:ea typeface="+mn-ea"/>
          <a:cs typeface="+mn-cs"/>
        </a:defRPr>
      </a:lvl6pPr>
      <a:lvl7pPr marL="2743230" algn="l" defTabSz="914410" rtl="0" eaLnBrk="1" latinLnBrk="0" hangingPunct="1">
        <a:defRPr sz="1765" kern="1200">
          <a:solidFill>
            <a:schemeClr val="tx1"/>
          </a:solidFill>
          <a:latin typeface="+mn-lt"/>
          <a:ea typeface="+mn-ea"/>
          <a:cs typeface="+mn-cs"/>
        </a:defRPr>
      </a:lvl7pPr>
      <a:lvl8pPr marL="3200437" algn="l" defTabSz="914410" rtl="0" eaLnBrk="1" latinLnBrk="0" hangingPunct="1">
        <a:defRPr sz="1765" kern="1200">
          <a:solidFill>
            <a:schemeClr val="tx1"/>
          </a:solidFill>
          <a:latin typeface="+mn-lt"/>
          <a:ea typeface="+mn-ea"/>
          <a:cs typeface="+mn-cs"/>
        </a:defRPr>
      </a:lvl8pPr>
      <a:lvl9pPr marL="3657642" algn="l" defTabSz="914410" rtl="0" eaLnBrk="1" latinLnBrk="0" hangingPunct="1">
        <a:defRPr sz="1765"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5" y="289516"/>
            <a:ext cx="11655078" cy="899664"/>
          </a:xfrm>
          <a:prstGeom prst="rect">
            <a:avLst/>
          </a:prstGeom>
        </p:spPr>
        <p:txBody>
          <a:bodyPr vert="horz" wrap="square" lIns="146300" tIns="91438" rIns="146300" bIns="91438"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3" cy="2059005"/>
          </a:xfrm>
          <a:prstGeom prst="rect">
            <a:avLst/>
          </a:prstGeom>
        </p:spPr>
        <p:txBody>
          <a:bodyPr vert="horz" wrap="square" lIns="146300" tIns="91438" rIns="146300" bIns="91438"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6447593"/>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transition>
    <p:fade/>
  </p:transition>
  <p:txStyles>
    <p:titleStyle>
      <a:lvl1pPr algn="l" defTabSz="912793" rtl="0" fontAlgn="base">
        <a:lnSpc>
          <a:spcPct val="90000"/>
        </a:lnSpc>
        <a:spcBef>
          <a:spcPct val="0"/>
        </a:spcBef>
        <a:spcAft>
          <a:spcPct val="0"/>
        </a:spcAft>
        <a:defRPr lang="en-US" sz="4800" kern="1200" spc="-100" dirty="0">
          <a:ln w="3175">
            <a:noFill/>
          </a:ln>
          <a:solidFill>
            <a:srgbClr val="002050"/>
          </a:solidFill>
          <a:latin typeface="+mj-lt"/>
          <a:ea typeface="ＭＳ Ｐゴシック" charset="0"/>
          <a:cs typeface="Segoe UI" pitchFamily="34" charset="0"/>
        </a:defRPr>
      </a:lvl1pPr>
      <a:lvl2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2pPr>
      <a:lvl3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3pPr>
      <a:lvl4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4pPr>
      <a:lvl5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5pPr>
      <a:lvl6pPr marL="447844" algn="l" defTabSz="912793" rtl="0" fontAlgn="base">
        <a:lnSpc>
          <a:spcPct val="90000"/>
        </a:lnSpc>
        <a:spcBef>
          <a:spcPct val="0"/>
        </a:spcBef>
        <a:spcAft>
          <a:spcPct val="0"/>
        </a:spcAft>
        <a:defRPr sz="5330">
          <a:solidFill>
            <a:schemeClr val="tx1"/>
          </a:solidFill>
          <a:latin typeface="Segoe UI Light" charset="0"/>
          <a:ea typeface="ＭＳ Ｐゴシック" charset="0"/>
        </a:defRPr>
      </a:lvl6pPr>
      <a:lvl7pPr marL="895687" algn="l" defTabSz="912793" rtl="0" fontAlgn="base">
        <a:lnSpc>
          <a:spcPct val="90000"/>
        </a:lnSpc>
        <a:spcBef>
          <a:spcPct val="0"/>
        </a:spcBef>
        <a:spcAft>
          <a:spcPct val="0"/>
        </a:spcAft>
        <a:defRPr sz="5330">
          <a:solidFill>
            <a:schemeClr val="tx1"/>
          </a:solidFill>
          <a:latin typeface="Segoe UI Light" charset="0"/>
          <a:ea typeface="ＭＳ Ｐゴシック" charset="0"/>
        </a:defRPr>
      </a:lvl7pPr>
      <a:lvl8pPr marL="1343528" algn="l" defTabSz="912793" rtl="0" fontAlgn="base">
        <a:lnSpc>
          <a:spcPct val="90000"/>
        </a:lnSpc>
        <a:spcBef>
          <a:spcPct val="0"/>
        </a:spcBef>
        <a:spcAft>
          <a:spcPct val="0"/>
        </a:spcAft>
        <a:defRPr sz="5330">
          <a:solidFill>
            <a:schemeClr val="tx1"/>
          </a:solidFill>
          <a:latin typeface="Segoe UI Light" charset="0"/>
          <a:ea typeface="ＭＳ Ｐゴシック" charset="0"/>
        </a:defRPr>
      </a:lvl8pPr>
      <a:lvl9pPr marL="1791375" algn="l" defTabSz="912793" rtl="0" fontAlgn="base">
        <a:lnSpc>
          <a:spcPct val="90000"/>
        </a:lnSpc>
        <a:spcBef>
          <a:spcPct val="0"/>
        </a:spcBef>
        <a:spcAft>
          <a:spcPct val="0"/>
        </a:spcAft>
        <a:defRPr sz="5330">
          <a:solidFill>
            <a:schemeClr val="tx1"/>
          </a:solidFill>
          <a:latin typeface="Segoe UI Light" charset="0"/>
          <a:ea typeface="ＭＳ Ｐゴシック" charset="0"/>
        </a:defRPr>
      </a:lvl9pPr>
    </p:titleStyle>
    <p:bodyStyle>
      <a:lvl1pPr marL="335884" indent="-335884" algn="l" defTabSz="912793" rtl="0" fontAlgn="base">
        <a:lnSpc>
          <a:spcPct val="90000"/>
        </a:lnSpc>
        <a:spcBef>
          <a:spcPct val="20000"/>
        </a:spcBef>
        <a:spcAft>
          <a:spcPct val="0"/>
        </a:spcAft>
        <a:buSzPct val="90000"/>
        <a:buFont typeface="Arial" charset="0"/>
        <a:buChar char="•"/>
        <a:defRPr sz="3864" kern="1200">
          <a:gradFill>
            <a:gsLst>
              <a:gs pos="1250">
                <a:schemeClr val="tx1"/>
              </a:gs>
              <a:gs pos="100000">
                <a:schemeClr val="tx1"/>
              </a:gs>
            </a:gsLst>
            <a:lin ang="5400000" scaled="0"/>
          </a:gradFill>
          <a:latin typeface="+mj-lt"/>
          <a:ea typeface="ＭＳ Ｐゴシック" charset="0"/>
          <a:cs typeface="ＭＳ Ｐゴシック" charset="0"/>
        </a:defRPr>
      </a:lvl1pPr>
      <a:lvl2pPr marL="572244" indent="-236361" algn="l" defTabSz="912793" rtl="0" fontAlgn="base">
        <a:lnSpc>
          <a:spcPct val="90000"/>
        </a:lnSpc>
        <a:spcBef>
          <a:spcPct val="20000"/>
        </a:spcBef>
        <a:spcAft>
          <a:spcPct val="0"/>
        </a:spcAft>
        <a:buSzPct val="90000"/>
        <a:buFont typeface="Arial" charset="0"/>
        <a:buChar char="•"/>
        <a:defRPr sz="2399" kern="1200">
          <a:gradFill>
            <a:gsLst>
              <a:gs pos="1250">
                <a:schemeClr val="tx1"/>
              </a:gs>
              <a:gs pos="100000">
                <a:schemeClr val="tx1"/>
              </a:gs>
            </a:gsLst>
            <a:lin ang="5400000" scaled="0"/>
          </a:gradFill>
          <a:latin typeface="+mn-lt"/>
          <a:ea typeface="ＭＳ Ｐゴシック" charset="0"/>
          <a:cs typeface="+mn-cs"/>
        </a:defRPr>
      </a:lvl2pPr>
      <a:lvl3pPr marL="783725" indent="-223923" algn="l" defTabSz="912793" rtl="0" fontAlgn="base">
        <a:lnSpc>
          <a:spcPct val="90000"/>
        </a:lnSpc>
        <a:spcBef>
          <a:spcPct val="20000"/>
        </a:spcBef>
        <a:spcAft>
          <a:spcPct val="0"/>
        </a:spcAft>
        <a:buSzPct val="90000"/>
        <a:buFont typeface="Arial" charset="0"/>
        <a:buChar char="•"/>
        <a:defRPr sz="1999" kern="1200">
          <a:gradFill>
            <a:gsLst>
              <a:gs pos="1250">
                <a:schemeClr val="tx1"/>
              </a:gs>
              <a:gs pos="100000">
                <a:schemeClr val="tx1"/>
              </a:gs>
            </a:gsLst>
            <a:lin ang="5400000" scaled="0"/>
          </a:gradFill>
          <a:latin typeface="+mn-lt"/>
          <a:ea typeface="ＭＳ Ｐゴシック" charset="0"/>
          <a:cs typeface="+mn-cs"/>
        </a:defRPr>
      </a:lvl3pPr>
      <a:lvl4pPr marL="1007648" indent="-223923" algn="l" defTabSz="912793"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31570" indent="-223923" algn="l" defTabSz="912793"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12547"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69374"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6202"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3028"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653" rtl="0" eaLnBrk="1" latinLnBrk="0" hangingPunct="1">
        <a:defRPr sz="1866" kern="1200">
          <a:solidFill>
            <a:schemeClr val="tx1"/>
          </a:solidFill>
          <a:latin typeface="+mn-lt"/>
          <a:ea typeface="+mn-ea"/>
          <a:cs typeface="+mn-cs"/>
        </a:defRPr>
      </a:lvl1pPr>
      <a:lvl2pPr marL="456826" algn="l" defTabSz="913653" rtl="0" eaLnBrk="1" latinLnBrk="0" hangingPunct="1">
        <a:defRPr sz="1866" kern="1200">
          <a:solidFill>
            <a:schemeClr val="tx1"/>
          </a:solidFill>
          <a:latin typeface="+mn-lt"/>
          <a:ea typeface="+mn-ea"/>
          <a:cs typeface="+mn-cs"/>
        </a:defRPr>
      </a:lvl2pPr>
      <a:lvl3pPr marL="913653" algn="l" defTabSz="913653" rtl="0" eaLnBrk="1" latinLnBrk="0" hangingPunct="1">
        <a:defRPr sz="1866" kern="1200">
          <a:solidFill>
            <a:schemeClr val="tx1"/>
          </a:solidFill>
          <a:latin typeface="+mn-lt"/>
          <a:ea typeface="+mn-ea"/>
          <a:cs typeface="+mn-cs"/>
        </a:defRPr>
      </a:lvl3pPr>
      <a:lvl4pPr marL="1370480" algn="l" defTabSz="913653" rtl="0" eaLnBrk="1" latinLnBrk="0" hangingPunct="1">
        <a:defRPr sz="1866" kern="1200">
          <a:solidFill>
            <a:schemeClr val="tx1"/>
          </a:solidFill>
          <a:latin typeface="+mn-lt"/>
          <a:ea typeface="+mn-ea"/>
          <a:cs typeface="+mn-cs"/>
        </a:defRPr>
      </a:lvl4pPr>
      <a:lvl5pPr marL="1827308" algn="l" defTabSz="913653" rtl="0" eaLnBrk="1" latinLnBrk="0" hangingPunct="1">
        <a:defRPr sz="1866" kern="1200">
          <a:solidFill>
            <a:schemeClr val="tx1"/>
          </a:solidFill>
          <a:latin typeface="+mn-lt"/>
          <a:ea typeface="+mn-ea"/>
          <a:cs typeface="+mn-cs"/>
        </a:defRPr>
      </a:lvl5pPr>
      <a:lvl6pPr marL="2284135" algn="l" defTabSz="913653" rtl="0" eaLnBrk="1" latinLnBrk="0" hangingPunct="1">
        <a:defRPr sz="1866" kern="1200">
          <a:solidFill>
            <a:schemeClr val="tx1"/>
          </a:solidFill>
          <a:latin typeface="+mn-lt"/>
          <a:ea typeface="+mn-ea"/>
          <a:cs typeface="+mn-cs"/>
        </a:defRPr>
      </a:lvl6pPr>
      <a:lvl7pPr marL="2740961" algn="l" defTabSz="913653" rtl="0" eaLnBrk="1" latinLnBrk="0" hangingPunct="1">
        <a:defRPr sz="1866" kern="1200">
          <a:solidFill>
            <a:schemeClr val="tx1"/>
          </a:solidFill>
          <a:latin typeface="+mn-lt"/>
          <a:ea typeface="+mn-ea"/>
          <a:cs typeface="+mn-cs"/>
        </a:defRPr>
      </a:lvl7pPr>
      <a:lvl8pPr marL="3197786" algn="l" defTabSz="913653" rtl="0" eaLnBrk="1" latinLnBrk="0" hangingPunct="1">
        <a:defRPr sz="1866" kern="1200">
          <a:solidFill>
            <a:schemeClr val="tx1"/>
          </a:solidFill>
          <a:latin typeface="+mn-lt"/>
          <a:ea typeface="+mn-ea"/>
          <a:cs typeface="+mn-cs"/>
        </a:defRPr>
      </a:lvl8pPr>
      <a:lvl9pPr marL="3654616" algn="l" defTabSz="913653" rtl="0" eaLnBrk="1" latinLnBrk="0" hangingPunct="1">
        <a:defRPr sz="1866"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4591098"/>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hyperlink" Target="mailto:peterlau@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8" Type="http://schemas.openxmlformats.org/officeDocument/2006/relationships/hyperlink" Target="https://marketplace.visualstudio.com/items?itemName=samcogan.arm-snippets" TargetMode="External"/><Relationship Id="rId3" Type="http://schemas.openxmlformats.org/officeDocument/2006/relationships/hyperlink" Target="https://docs.microsoft.com/en-us/windows/wsl/install-win10" TargetMode="External"/><Relationship Id="rId7" Type="http://schemas.openxmlformats.org/officeDocument/2006/relationships/hyperlink" Target="https://marketplace.visualstudio.com/items?itemName=msazurermtools.azurerm-vscode-tools" TargetMode="External"/><Relationship Id="rId2" Type="http://schemas.openxmlformats.org/officeDocument/2006/relationships/notesSlide" Target="../notesSlides/notesSlide11.xml"/><Relationship Id="rId1" Type="http://schemas.openxmlformats.org/officeDocument/2006/relationships/slideLayout" Target="../slideLayouts/slideLayout52.xml"/><Relationship Id="rId6" Type="http://schemas.openxmlformats.org/officeDocument/2006/relationships/hyperlink" Target="https://code.visualstudio.com/download" TargetMode="External"/><Relationship Id="rId5" Type="http://schemas.openxmlformats.org/officeDocument/2006/relationships/hyperlink" Target="https://docs.microsoft.com/en-us/powershell/azure/install-azurerm-ps?view=azurermps-5.4.0" TargetMode="External"/><Relationship Id="rId4" Type="http://schemas.openxmlformats.org/officeDocument/2006/relationships/hyperlink" Target="https://docs.microsoft.com/en-us/cli/azure/install-azure-cli" TargetMode="External"/><Relationship Id="rId9" Type="http://schemas.openxmlformats.org/officeDocument/2006/relationships/hyperlink" Target="https://azure.microsoft.com/en-us/features/storage-explorer/"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52.xml"/><Relationship Id="rId6" Type="http://schemas.openxmlformats.org/officeDocument/2006/relationships/image" Target="../media/image39.jpe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16.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hyperlink" Target="https://www.terraform.io/docs/providers/azurerm/" TargetMode="External"/><Relationship Id="rId7"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143.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hyperlink" Target="https://aka.ms/azpacker"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azure/virtual-machines/linux/ansible-create-complete-vm" TargetMode="External"/><Relationship Id="rId7"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143.xml"/><Relationship Id="rId6" Type="http://schemas.openxmlformats.org/officeDocument/2006/relationships/image" Target="../media/image47.png"/><Relationship Id="rId5" Type="http://schemas.openxmlformats.org/officeDocument/2006/relationships/hyperlink" Target="https://www.chef.io/implementations/azure/" TargetMode="External"/><Relationship Id="rId4" Type="http://schemas.openxmlformats.org/officeDocument/2006/relationships/hyperlink" Target="https://docs.ansible.com/ansible/guide_azure.html"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hyperlink" Target="https://plugins.jenkins.io/azure-vm-agents" TargetMode="External"/><Relationship Id="rId7" Type="http://schemas.openxmlformats.org/officeDocument/2006/relationships/hyperlink" Target="https://www.spinnaker.io/guides/tutorials/codelabs/azure-kubernetes-source-to-prod/" TargetMode="External"/><Relationship Id="rId2" Type="http://schemas.openxmlformats.org/officeDocument/2006/relationships/notesSlide" Target="../notesSlides/notesSlide18.xml"/><Relationship Id="rId1" Type="http://schemas.openxmlformats.org/officeDocument/2006/relationships/slideLayout" Target="../slideLayouts/slideLayout143.xml"/><Relationship Id="rId6" Type="http://schemas.openxmlformats.org/officeDocument/2006/relationships/hyperlink" Target="https://www.spinnaker.io/guides/tutorials/codelabs/azure-vmss-source-to-prod/" TargetMode="External"/><Relationship Id="rId5" Type="http://schemas.openxmlformats.org/officeDocument/2006/relationships/hyperlink" Target="http://aka.ms/azjenkinshub" TargetMode="External"/><Relationship Id="rId4" Type="http://schemas.openxmlformats.org/officeDocument/2006/relationships/hyperlink" Target="https://aka.ms/jenkins-on-azure" TargetMode="External"/><Relationship Id="rId9"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143.xml"/><Relationship Id="rId5" Type="http://schemas.openxmlformats.org/officeDocument/2006/relationships/image" Target="../media/image53.pn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6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100.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10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7.xml"/></Relationships>
</file>

<file path=ppt/slides/_rels/slide26.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26.xml"/><Relationship Id="rId1" Type="http://schemas.openxmlformats.org/officeDocument/2006/relationships/slideLayout" Target="../slideLayouts/slideLayout8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7.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6.xml"/></Relationships>
</file>

<file path=ppt/slides/_rels/slide33.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32.xml"/><Relationship Id="rId1" Type="http://schemas.openxmlformats.org/officeDocument/2006/relationships/slideLayout" Target="../slideLayouts/slideLayout12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6.xml"/></Relationships>
</file>

<file path=ppt/slides/_rels/slide39.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functions" TargetMode="External"/><Relationship Id="rId2" Type="http://schemas.openxmlformats.org/officeDocument/2006/relationships/notesSlide" Target="../notesSlides/notesSlide38.xml"/><Relationship Id="rId1" Type="http://schemas.openxmlformats.org/officeDocument/2006/relationships/slideLayout" Target="../slideLayouts/slideLayout85.xml"/><Relationship Id="rId5" Type="http://schemas.openxmlformats.org/officeDocument/2006/relationships/hyperlink" Target="http://aka.ms/azuretools" TargetMode="External"/><Relationship Id="rId4" Type="http://schemas.openxmlformats.org/officeDocument/2006/relationships/hyperlink" Target="https://docs.microsoft.com/en-us/azure/templat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2.xml"/></Relationships>
</file>

<file path=ppt/slides/_rels/slide41.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authoring-templates"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5.xml"/></Relationships>
</file>

<file path=ppt/slides/_rels/slide43.xml.rels><?xml version="1.0" encoding="UTF-8" standalone="yes"?>
<Relationships xmlns="http://schemas.openxmlformats.org/package/2006/relationships"><Relationship Id="rId3" Type="http://schemas.openxmlformats.org/officeDocument/2006/relationships/hyperlink" Target="https://docs.microsoft.com/en-us/azure/templates/" TargetMode="External"/><Relationship Id="rId2" Type="http://schemas.openxmlformats.org/officeDocument/2006/relationships/notesSlide" Target="../notesSlides/notesSlide42.xml"/><Relationship Id="rId1" Type="http://schemas.openxmlformats.org/officeDocument/2006/relationships/slideLayout" Target="../slideLayouts/slideLayout166.xml"/><Relationship Id="rId4" Type="http://schemas.openxmlformats.org/officeDocument/2006/relationships/hyperlink" Target="https://github.com/Azure/azure-quickstart-templates"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Azure/azure-quickstart-templates" TargetMode="External"/><Relationship Id="rId2" Type="http://schemas.openxmlformats.org/officeDocument/2006/relationships/notesSlide" Target="../notesSlides/notesSlide44.xml"/><Relationship Id="rId1" Type="http://schemas.openxmlformats.org/officeDocument/2006/relationships/slideLayout" Target="../slideLayouts/slideLayout8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functions-array"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functions-array#concat"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functions-comparison"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functions-string"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2.xml"/></Relationships>
</file>

<file path=ppt/slides/_rels/slide72.xml.rels><?xml version="1.0" encoding="UTF-8" standalone="yes"?>
<Relationships xmlns="http://schemas.openxmlformats.org/package/2006/relationships"><Relationship Id="rId3" Type="http://schemas.openxmlformats.org/officeDocument/2006/relationships/hyperlink" Target="https://raw.githubusercontent.com/albertwo1978/training-events/master/p20-arm/scripts/install_apache.sh" TargetMode="External"/><Relationship Id="rId2" Type="http://schemas.openxmlformats.org/officeDocument/2006/relationships/notesSlide" Target="../notesSlides/notesSlide71.xml"/><Relationship Id="rId1" Type="http://schemas.openxmlformats.org/officeDocument/2006/relationships/slideLayout" Target="../slideLayouts/slideLayout5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functions-deployment"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hyperlink" Target="https://docs.microsoft.com/en-us/azure/storage/storage-dotnet-shared-access-signature-part-1" TargetMode="Externa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docs.microsoft.com/en-us/powershell/dsc/builtinresource" TargetMode="External"/><Relationship Id="rId2" Type="http://schemas.openxmlformats.org/officeDocument/2006/relationships/notesSlide" Target="../notesSlides/notesSlide79.xml"/><Relationship Id="rId1" Type="http://schemas.openxmlformats.org/officeDocument/2006/relationships/slideLayout" Target="../slideLayouts/slideLayout52.xml"/><Relationship Id="rId4" Type="http://schemas.openxmlformats.org/officeDocument/2006/relationships/image" Target="../media/image74.jpe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2.xml"/></Relationships>
</file>

<file path=ppt/slides/_rels/slide8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2.xml"/></Relationships>
</file>

<file path=ppt/slides/_rels/slide86.xml.rels><?xml version="1.0" encoding="UTF-8" standalone="yes"?>
<Relationships xmlns="http://schemas.openxmlformats.org/package/2006/relationships"><Relationship Id="rId3" Type="http://schemas.openxmlformats.org/officeDocument/2006/relationships/hyperlink" Target="file:///\\Share1" TargetMode="External"/><Relationship Id="rId2" Type="http://schemas.openxmlformats.org/officeDocument/2006/relationships/notesSlide" Target="../notesSlides/notesSlide85.xml"/><Relationship Id="rId1" Type="http://schemas.openxmlformats.org/officeDocument/2006/relationships/slideLayout" Target="../slideLayouts/slideLayout52.xml"/><Relationship Id="rId5" Type="http://schemas.openxmlformats.org/officeDocument/2006/relationships/hyperlink" Target="file:///\\Share3" TargetMode="External"/><Relationship Id="rId4" Type="http://schemas.openxmlformats.org/officeDocument/2006/relationships/hyperlink" Target="file:///\\Share2"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2.xml"/></Relationships>
</file>

<file path=ppt/slides/_rels/slide8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87.xml"/><Relationship Id="rId1" Type="http://schemas.openxmlformats.org/officeDocument/2006/relationships/slideLayout" Target="../slideLayouts/slideLayout5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6.xml"/><Relationship Id="rId1" Type="http://schemas.openxmlformats.org/officeDocument/2006/relationships/slideLayout" Target="../slideLayouts/slideLayout8.xml"/><Relationship Id="rId4" Type="http://schemas.openxmlformats.org/officeDocument/2006/relationships/hyperlink" Target="https://docs.microsoft.com/en-us/azure/automation/automation-sec-configure-azure-runas-account" TargetMode="Externa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a cell phone&#10;&#10;Description generated with high confidence">
            <a:extLst>
              <a:ext uri="{FF2B5EF4-FFF2-40B4-BE49-F238E27FC236}">
                <a16:creationId xmlns:a16="http://schemas.microsoft.com/office/drawing/2014/main" id="{202A1D92-F188-4C00-9F7A-D9DCE5D4920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38714" y="1234917"/>
            <a:ext cx="6558076" cy="5298469"/>
          </a:xfrm>
          <a:prstGeom prst="rect">
            <a:avLst/>
          </a:prstGeom>
        </p:spPr>
      </p:pic>
      <p:sp>
        <p:nvSpPr>
          <p:cNvPr id="2" name="Title 1">
            <a:extLst>
              <a:ext uri="{FF2B5EF4-FFF2-40B4-BE49-F238E27FC236}">
                <a16:creationId xmlns:a16="http://schemas.microsoft.com/office/drawing/2014/main" id="{B172F362-CF1D-4C9E-A445-4DE1C2335CF9}"/>
              </a:ext>
            </a:extLst>
          </p:cNvPr>
          <p:cNvSpPr>
            <a:spLocks noGrp="1"/>
          </p:cNvSpPr>
          <p:nvPr>
            <p:ph type="title"/>
          </p:nvPr>
        </p:nvSpPr>
        <p:spPr>
          <a:xfrm>
            <a:off x="442061" y="185375"/>
            <a:ext cx="11311915" cy="1325563"/>
          </a:xfrm>
        </p:spPr>
        <p:txBody>
          <a:bodyPr>
            <a:noAutofit/>
          </a:bodyPr>
          <a:lstStyle/>
          <a:p>
            <a:pPr algn="ctr"/>
            <a:r>
              <a:rPr lang="en-US" sz="6600" dirty="0">
                <a:solidFill>
                  <a:srgbClr val="002060"/>
                </a:solidFill>
                <a:latin typeface="Segoe UI Light" panose="020B0502040204020203" pitchFamily="34" charset="0"/>
                <a:cs typeface="Segoe UI Light" panose="020B0502040204020203" pitchFamily="34" charset="0"/>
              </a:rPr>
              <a:t>Infra-as-Code Hackathon</a:t>
            </a:r>
          </a:p>
        </p:txBody>
      </p:sp>
      <p:sp>
        <p:nvSpPr>
          <p:cNvPr id="3" name="Content Placeholder 2">
            <a:extLst>
              <a:ext uri="{FF2B5EF4-FFF2-40B4-BE49-F238E27FC236}">
                <a16:creationId xmlns:a16="http://schemas.microsoft.com/office/drawing/2014/main" id="{65EF49C9-ADEF-4199-87BD-25B691F4E4AF}"/>
              </a:ext>
            </a:extLst>
          </p:cNvPr>
          <p:cNvSpPr>
            <a:spLocks noGrp="1"/>
          </p:cNvSpPr>
          <p:nvPr>
            <p:ph idx="1"/>
          </p:nvPr>
        </p:nvSpPr>
        <p:spPr>
          <a:xfrm>
            <a:off x="845671" y="1510938"/>
            <a:ext cx="10515600" cy="4351338"/>
          </a:xfrm>
        </p:spPr>
        <p:txBody>
          <a:bodyPr/>
          <a:lstStyle/>
          <a:p>
            <a:pPr marL="0" indent="0" algn="ctr">
              <a:buNone/>
            </a:pPr>
            <a:r>
              <a:rPr lang="en-US" sz="4000" b="1" dirty="0">
                <a:solidFill>
                  <a:srgbClr val="FFC000"/>
                </a:solidFill>
                <a:latin typeface="Segoe UI Light" panose="020B0502040204020203" pitchFamily="34" charset="0"/>
                <a:cs typeface="Segoe UI Light" panose="020B0502040204020203" pitchFamily="34" charset="0"/>
              </a:rPr>
              <a:t>Infrastructure as Code</a:t>
            </a:r>
          </a:p>
          <a:p>
            <a:pPr marL="0" indent="0" algn="ctr">
              <a:buNone/>
            </a:pPr>
            <a:r>
              <a:rPr lang="en-US" sz="2400" dirty="0">
                <a:solidFill>
                  <a:srgbClr val="FFC000"/>
                </a:solidFill>
                <a:latin typeface="Segoe UI Light" panose="020B0502040204020203" pitchFamily="34" charset="0"/>
                <a:cs typeface="Segoe UI Light" panose="020B0502040204020203" pitchFamily="34" charset="0"/>
              </a:rPr>
              <a:t>ARM &amp; DSC…</a:t>
            </a:r>
            <a:endParaRPr lang="en-US" dirty="0">
              <a:solidFill>
                <a:srgbClr val="FFC000"/>
              </a:solidFill>
              <a:latin typeface="Segoe UI Light" panose="020B0502040204020203" pitchFamily="34" charset="0"/>
              <a:cs typeface="Segoe UI Light" panose="020B0502040204020203" pitchFamily="34" charset="0"/>
            </a:endParaRPr>
          </a:p>
          <a:p>
            <a:pPr marL="0" indent="0" algn="ctr">
              <a:buNone/>
            </a:pPr>
            <a:endParaRPr lang="en-US" dirty="0">
              <a:solidFill>
                <a:srgbClr val="FFC000"/>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5C68939C-35CF-471B-B85E-BB46BCB319F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976346" y="1495530"/>
            <a:ext cx="633958" cy="1709481"/>
          </a:xfrm>
          <a:prstGeom prst="rect">
            <a:avLst/>
          </a:prstGeom>
        </p:spPr>
      </p:pic>
      <p:pic>
        <p:nvPicPr>
          <p:cNvPr id="8" name="Picture 7">
            <a:extLst>
              <a:ext uri="{FF2B5EF4-FFF2-40B4-BE49-F238E27FC236}">
                <a16:creationId xmlns:a16="http://schemas.microsoft.com/office/drawing/2014/main" id="{07D7A09F-D7D9-4804-9069-B05C54884E3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985984" y="1262378"/>
            <a:ext cx="2012854" cy="2274525"/>
          </a:xfrm>
          <a:prstGeom prst="rect">
            <a:avLst/>
          </a:prstGeom>
        </p:spPr>
      </p:pic>
      <p:pic>
        <p:nvPicPr>
          <p:cNvPr id="5" name="Picture 4">
            <a:extLst>
              <a:ext uri="{FF2B5EF4-FFF2-40B4-BE49-F238E27FC236}">
                <a16:creationId xmlns:a16="http://schemas.microsoft.com/office/drawing/2014/main" id="{2FBFD713-CF5F-4520-9508-C5BCEA28F70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125492" y="3288342"/>
            <a:ext cx="5761006" cy="3245044"/>
          </a:xfrm>
          <a:prstGeom prst="rect">
            <a:avLst/>
          </a:prstGeom>
        </p:spPr>
      </p:pic>
      <p:sp>
        <p:nvSpPr>
          <p:cNvPr id="4" name="TextBox 3">
            <a:extLst>
              <a:ext uri="{FF2B5EF4-FFF2-40B4-BE49-F238E27FC236}">
                <a16:creationId xmlns:a16="http://schemas.microsoft.com/office/drawing/2014/main" id="{D04935BD-9319-46AC-9F85-787773919281}"/>
              </a:ext>
            </a:extLst>
          </p:cNvPr>
          <p:cNvSpPr txBox="1"/>
          <p:nvPr/>
        </p:nvSpPr>
        <p:spPr>
          <a:xfrm>
            <a:off x="9071391" y="3939136"/>
            <a:ext cx="3070774" cy="1415772"/>
          </a:xfrm>
          <a:prstGeom prst="rect">
            <a:avLst/>
          </a:prstGeom>
          <a:noFill/>
        </p:spPr>
        <p:txBody>
          <a:bodyPr wrap="square" rtlCol="0">
            <a:spAutoFit/>
          </a:bodyPr>
          <a:lstStyle/>
          <a:p>
            <a:r>
              <a:rPr lang="en-US" sz="2400" b="1" dirty="0">
                <a:solidFill>
                  <a:srgbClr val="00B050"/>
                </a:solidFill>
              </a:rPr>
              <a:t>Host Name Here!</a:t>
            </a:r>
          </a:p>
          <a:p>
            <a:r>
              <a:rPr lang="en-US" sz="2000" dirty="0">
                <a:solidFill>
                  <a:srgbClr val="FFC000"/>
                </a:solidFill>
              </a:rPr>
              <a:t>Job Title</a:t>
            </a:r>
          </a:p>
          <a:p>
            <a:r>
              <a:rPr lang="en-US" dirty="0">
                <a:hlinkClick r:id="rId7"/>
              </a:rPr>
              <a:t>email@yourcompany.com</a:t>
            </a:r>
            <a:endParaRPr lang="en-US" dirty="0"/>
          </a:p>
          <a:p>
            <a:endParaRPr lang="en-US" sz="2400" dirty="0"/>
          </a:p>
        </p:txBody>
      </p:sp>
      <p:sp>
        <p:nvSpPr>
          <p:cNvPr id="7" name="TextBox 6">
            <a:extLst>
              <a:ext uri="{FF2B5EF4-FFF2-40B4-BE49-F238E27FC236}">
                <a16:creationId xmlns:a16="http://schemas.microsoft.com/office/drawing/2014/main" id="{A2E725C8-3DB9-ED40-B2EB-EC82B1330DC9}"/>
              </a:ext>
            </a:extLst>
          </p:cNvPr>
          <p:cNvSpPr txBox="1"/>
          <p:nvPr/>
        </p:nvSpPr>
        <p:spPr>
          <a:xfrm>
            <a:off x="-1005840" y="90133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148964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6D842-59AA-48CC-94FE-BEBECD039F6F}"/>
              </a:ext>
            </a:extLst>
          </p:cNvPr>
          <p:cNvSpPr>
            <a:spLocks noGrp="1"/>
          </p:cNvSpPr>
          <p:nvPr>
            <p:ph type="title"/>
          </p:nvPr>
        </p:nvSpPr>
        <p:spPr>
          <a:xfrm>
            <a:off x="838200" y="365125"/>
            <a:ext cx="10515600" cy="1325563"/>
          </a:xfrm>
        </p:spPr>
        <p:txBody>
          <a:bodyPr>
            <a:normAutofit/>
          </a:bodyPr>
          <a:lstStyle/>
          <a:p>
            <a:r>
              <a:rPr lang="en-US" sz="6000" dirty="0">
                <a:latin typeface="Segoe UI Light" panose="020B0502040204020203" pitchFamily="34" charset="0"/>
                <a:cs typeface="Segoe UI Light" panose="020B0502040204020203" pitchFamily="34" charset="0"/>
              </a:rPr>
              <a:t>Agenda – Days 1 &amp; 1</a:t>
            </a:r>
          </a:p>
        </p:txBody>
      </p:sp>
      <p:sp>
        <p:nvSpPr>
          <p:cNvPr id="3" name="Content Placeholder 2">
            <a:extLst>
              <a:ext uri="{FF2B5EF4-FFF2-40B4-BE49-F238E27FC236}">
                <a16:creationId xmlns:a16="http://schemas.microsoft.com/office/drawing/2014/main" id="{3C1AD4EB-8F7F-4A5C-B69C-9E8963070F6C}"/>
              </a:ext>
            </a:extLst>
          </p:cNvPr>
          <p:cNvSpPr>
            <a:spLocks noGrp="1"/>
          </p:cNvSpPr>
          <p:nvPr>
            <p:ph idx="1"/>
          </p:nvPr>
        </p:nvSpPr>
        <p:spPr/>
        <p:txBody>
          <a:bodyPr/>
          <a:lstStyle/>
          <a:p>
            <a:r>
              <a:rPr lang="en-US" dirty="0">
                <a:latin typeface="Segoe UI" panose="020B0502040204020203" pitchFamily="34" charset="0"/>
                <a:cs typeface="Segoe UI" panose="020B0502040204020203" pitchFamily="34" charset="0"/>
              </a:rPr>
              <a:t>PowerPoint Overview</a:t>
            </a:r>
          </a:p>
          <a:p>
            <a:r>
              <a:rPr lang="en-US" sz="4400" dirty="0">
                <a:latin typeface="Segoe UI" panose="020B0502040204020203" pitchFamily="34" charset="0"/>
                <a:cs typeface="Segoe UI" panose="020B0502040204020203" pitchFamily="34" charset="0"/>
              </a:rPr>
              <a:t>Iterative hands on challenges</a:t>
            </a:r>
          </a:p>
          <a:p>
            <a:r>
              <a:rPr lang="en-US" sz="4400" dirty="0">
                <a:latin typeface="Segoe UI" panose="020B0502040204020203" pitchFamily="34" charset="0"/>
                <a:cs typeface="Segoe UI" panose="020B0502040204020203" pitchFamily="34" charset="0"/>
              </a:rPr>
              <a:t>Breaks for food and stretching</a:t>
            </a:r>
          </a:p>
          <a:p>
            <a:r>
              <a:rPr lang="en-US" sz="4400" dirty="0">
                <a:latin typeface="Segoe UI" panose="020B0502040204020203" pitchFamily="34" charset="0"/>
                <a:cs typeface="Segoe UI" panose="020B0502040204020203" pitchFamily="34" charset="0"/>
              </a:rPr>
              <a:t>More team challenges</a:t>
            </a:r>
          </a:p>
          <a:p>
            <a:r>
              <a:rPr lang="en-US" sz="4400" dirty="0">
                <a:latin typeface="Segoe UI" panose="020B0502040204020203" pitchFamily="34" charset="0"/>
                <a:cs typeface="Segoe UI" panose="020B0502040204020203" pitchFamily="34" charset="0"/>
              </a:rPr>
              <a:t>Sharing &amp; recaps throughout the day</a:t>
            </a:r>
          </a:p>
        </p:txBody>
      </p:sp>
    </p:spTree>
    <p:extLst>
      <p:ext uri="{BB962C8B-B14F-4D97-AF65-F5344CB8AC3E}">
        <p14:creationId xmlns:p14="http://schemas.microsoft.com/office/powerpoint/2010/main" val="58295590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1382173"/>
          </a:xfrm>
        </p:spPr>
        <p:txBody>
          <a:bodyPr/>
          <a:lstStyle/>
          <a:p>
            <a:r>
              <a:rPr lang="en-US" dirty="0"/>
              <a:t>Create an Azure service principal via Azure CLI or PowerShell</a:t>
            </a:r>
          </a:p>
        </p:txBody>
      </p:sp>
      <p:sp>
        <p:nvSpPr>
          <p:cNvPr id="3" name="Title 2"/>
          <p:cNvSpPr>
            <a:spLocks noGrp="1"/>
          </p:cNvSpPr>
          <p:nvPr>
            <p:ph type="title"/>
          </p:nvPr>
        </p:nvSpPr>
        <p:spPr/>
        <p:txBody>
          <a:bodyPr/>
          <a:lstStyle/>
          <a:p>
            <a:r>
              <a:rPr lang="en-US" dirty="0"/>
              <a:t>Challenge #9</a:t>
            </a:r>
            <a:br>
              <a:rPr lang="en-US" dirty="0"/>
            </a:br>
            <a:r>
              <a:rPr lang="en-US" sz="3600" dirty="0">
                <a:solidFill>
                  <a:srgbClr val="0078D7"/>
                </a:solidFill>
              </a:rPr>
              <a:t>Service Principal</a:t>
            </a:r>
            <a:endParaRPr lang="en-US" dirty="0">
              <a:solidFill>
                <a:srgbClr val="0078D7"/>
              </a:solidFill>
            </a:endParaRPr>
          </a:p>
        </p:txBody>
      </p:sp>
    </p:spTree>
    <p:extLst>
      <p:ext uri="{BB962C8B-B14F-4D97-AF65-F5344CB8AC3E}">
        <p14:creationId xmlns:p14="http://schemas.microsoft.com/office/powerpoint/2010/main" val="416665501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484164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793631"/>
            <a:ext cx="11653523" cy="4955780"/>
          </a:xfrm>
        </p:spPr>
        <p:txBody>
          <a:bodyPr/>
          <a:lstStyle/>
          <a:p>
            <a:r>
              <a:rPr lang="en-US" dirty="0">
                <a:hlinkClick r:id="rId3"/>
              </a:rPr>
              <a:t>Install Windows Subsystem for Linux</a:t>
            </a:r>
            <a:r>
              <a:rPr lang="en-US" dirty="0"/>
              <a:t> (Bash Shell)</a:t>
            </a:r>
          </a:p>
          <a:p>
            <a:r>
              <a:rPr lang="en-US" dirty="0">
                <a:hlinkClick r:id="rId4"/>
              </a:rPr>
              <a:t>Install the Azure CLI</a:t>
            </a:r>
            <a:r>
              <a:rPr lang="en-US" dirty="0"/>
              <a:t> (V2) </a:t>
            </a:r>
          </a:p>
          <a:p>
            <a:r>
              <a:rPr lang="en-US" dirty="0">
                <a:hlinkClick r:id="rId5"/>
              </a:rPr>
              <a:t>Install PowerShell Cmdlets for Azure</a:t>
            </a:r>
            <a:endParaRPr lang="en-US" dirty="0"/>
          </a:p>
          <a:p>
            <a:r>
              <a:rPr lang="en-US" dirty="0">
                <a:hlinkClick r:id="rId6"/>
              </a:rPr>
              <a:t>Install Visual Studio Code</a:t>
            </a:r>
            <a:endParaRPr lang="en-US" dirty="0"/>
          </a:p>
          <a:p>
            <a:r>
              <a:rPr lang="en-US" dirty="0"/>
              <a:t>Install ARM Template plugins for VS Code</a:t>
            </a:r>
          </a:p>
          <a:p>
            <a:pPr lvl="1"/>
            <a:r>
              <a:rPr lang="en-US" dirty="0">
                <a:hlinkClick r:id="rId7"/>
              </a:rPr>
              <a:t>ARM Tools</a:t>
            </a:r>
            <a:endParaRPr lang="en-US" dirty="0"/>
          </a:p>
          <a:p>
            <a:pPr lvl="1"/>
            <a:r>
              <a:rPr lang="en-US" dirty="0">
                <a:hlinkClick r:id="rId8"/>
              </a:rPr>
              <a:t>ARM Snippets</a:t>
            </a:r>
            <a:endParaRPr lang="en-US" dirty="0"/>
          </a:p>
          <a:p>
            <a:r>
              <a:rPr lang="en-US" dirty="0">
                <a:hlinkClick r:id="rId9"/>
              </a:rPr>
              <a:t>Install Azure Storage Explorer</a:t>
            </a:r>
            <a:endParaRPr lang="en-US" dirty="0"/>
          </a:p>
        </p:txBody>
      </p:sp>
      <p:sp>
        <p:nvSpPr>
          <p:cNvPr id="3" name="Title 2"/>
          <p:cNvSpPr>
            <a:spLocks noGrp="1"/>
          </p:cNvSpPr>
          <p:nvPr>
            <p:ph type="title"/>
          </p:nvPr>
        </p:nvSpPr>
        <p:spPr/>
        <p:txBody>
          <a:bodyPr/>
          <a:lstStyle/>
          <a:p>
            <a:r>
              <a:rPr lang="en-US" dirty="0"/>
              <a:t>Challenge #0</a:t>
            </a:r>
            <a:br>
              <a:rPr lang="en-US" dirty="0"/>
            </a:br>
            <a:r>
              <a:rPr lang="en-US" sz="3600" dirty="0">
                <a:solidFill>
                  <a:srgbClr val="0078D7"/>
                </a:solidFill>
              </a:rPr>
              <a:t>Step 1: Get your machines ready!</a:t>
            </a:r>
            <a:endParaRPr lang="en-US" dirty="0">
              <a:solidFill>
                <a:srgbClr val="0078D7"/>
              </a:solidFill>
            </a:endParaRPr>
          </a:p>
        </p:txBody>
      </p:sp>
    </p:spTree>
    <p:extLst>
      <p:ext uri="{BB962C8B-B14F-4D97-AF65-F5344CB8AC3E}">
        <p14:creationId xmlns:p14="http://schemas.microsoft.com/office/powerpoint/2010/main" val="408639350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2803973"/>
          </a:xfrm>
        </p:spPr>
        <p:txBody>
          <a:bodyPr/>
          <a:lstStyle/>
          <a:p>
            <a:r>
              <a:rPr lang="en-US" dirty="0"/>
              <a:t>And now death by</a:t>
            </a:r>
            <a:br>
              <a:rPr lang="en-US" dirty="0"/>
            </a:br>
            <a:r>
              <a:rPr lang="en-US" dirty="0"/>
              <a:t>Power Point… </a:t>
            </a:r>
            <a:br>
              <a:rPr lang="en-US" dirty="0"/>
            </a:br>
            <a:r>
              <a:rPr lang="en-US" sz="4400" dirty="0">
                <a:solidFill>
                  <a:srgbClr val="FFC000"/>
                </a:solidFill>
              </a:rPr>
              <a:t>(for an hour or so)</a:t>
            </a:r>
            <a:endParaRPr lang="en-US" dirty="0">
              <a:solidFill>
                <a:srgbClr val="FFC000"/>
              </a:solidFill>
            </a:endParaRPr>
          </a:p>
        </p:txBody>
      </p:sp>
      <p:pic>
        <p:nvPicPr>
          <p:cNvPr id="5" name="Picture 4">
            <a:extLst>
              <a:ext uri="{FF2B5EF4-FFF2-40B4-BE49-F238E27FC236}">
                <a16:creationId xmlns:a16="http://schemas.microsoft.com/office/drawing/2014/main" id="{56EE8D2E-20E3-4040-B116-E432440A4E7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58528" y="0"/>
            <a:ext cx="5871247" cy="6858000"/>
          </a:xfrm>
          <a:prstGeom prst="rect">
            <a:avLst/>
          </a:prstGeom>
        </p:spPr>
      </p:pic>
    </p:spTree>
    <p:extLst>
      <p:ext uri="{BB962C8B-B14F-4D97-AF65-F5344CB8AC3E}">
        <p14:creationId xmlns:p14="http://schemas.microsoft.com/office/powerpoint/2010/main" val="294097638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161921"/>
          </a:xfrm>
        </p:spPr>
        <p:txBody>
          <a:bodyPr/>
          <a:lstStyle/>
          <a:p>
            <a:pPr algn="ctr"/>
            <a:r>
              <a:rPr lang="en-US" dirty="0"/>
              <a:t>Infrastructure as Code</a:t>
            </a:r>
          </a:p>
        </p:txBody>
      </p:sp>
    </p:spTree>
    <p:extLst>
      <p:ext uri="{BB962C8B-B14F-4D97-AF65-F5344CB8AC3E}">
        <p14:creationId xmlns:p14="http://schemas.microsoft.com/office/powerpoint/2010/main" val="29048403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161921"/>
          </a:xfrm>
        </p:spPr>
        <p:txBody>
          <a:bodyPr/>
          <a:lstStyle/>
          <a:p>
            <a:pPr algn="ctr"/>
            <a:r>
              <a:rPr lang="en-US" dirty="0"/>
              <a:t>Infrastructure as Code</a:t>
            </a:r>
          </a:p>
        </p:txBody>
      </p:sp>
      <p:sp>
        <p:nvSpPr>
          <p:cNvPr id="2" name="TextBox 1">
            <a:extLst>
              <a:ext uri="{FF2B5EF4-FFF2-40B4-BE49-F238E27FC236}">
                <a16:creationId xmlns:a16="http://schemas.microsoft.com/office/drawing/2014/main" id="{2B6413E3-7DE6-498C-9FF0-E883C7A7ABC0}"/>
              </a:ext>
            </a:extLst>
          </p:cNvPr>
          <p:cNvSpPr txBox="1"/>
          <p:nvPr/>
        </p:nvSpPr>
        <p:spPr>
          <a:xfrm>
            <a:off x="1050587" y="3259196"/>
            <a:ext cx="9931941" cy="2123658"/>
          </a:xfrm>
          <a:prstGeom prst="rect">
            <a:avLst/>
          </a:prstGeom>
          <a:noFill/>
        </p:spPr>
        <p:txBody>
          <a:bodyPr wrap="square" lIns="182880" tIns="146304" rIns="182880" bIns="146304" rtlCol="0">
            <a:spAutoFit/>
          </a:bodyPr>
          <a:lstStyle/>
          <a:p>
            <a:pPr algn="ctr">
              <a:lnSpc>
                <a:spcPct val="90000"/>
              </a:lnSpc>
              <a:spcAft>
                <a:spcPts val="600"/>
              </a:spcAft>
            </a:pPr>
            <a:r>
              <a:rPr lang="en-US" sz="6600" b="1" dirty="0">
                <a:solidFill>
                  <a:srgbClr val="FFFF00"/>
                </a:solidFill>
              </a:rPr>
              <a:t>It’s critical to succeeding in the cloud!</a:t>
            </a:r>
          </a:p>
        </p:txBody>
      </p:sp>
    </p:spTree>
    <p:extLst>
      <p:ext uri="{BB962C8B-B14F-4D97-AF65-F5344CB8AC3E}">
        <p14:creationId xmlns:p14="http://schemas.microsoft.com/office/powerpoint/2010/main" val="124974087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4556504"/>
          </a:xfrm>
        </p:spPr>
        <p:txBody>
          <a:bodyPr/>
          <a:lstStyle/>
          <a:p>
            <a:r>
              <a:rPr lang="en-US" dirty="0"/>
              <a:t>Deploying infrastructure</a:t>
            </a:r>
          </a:p>
          <a:p>
            <a:pPr lvl="1"/>
            <a:r>
              <a:rPr lang="en-US" dirty="0"/>
              <a:t>All of the stuff outside the VM</a:t>
            </a:r>
          </a:p>
          <a:p>
            <a:pPr lvl="1"/>
            <a:r>
              <a:rPr lang="en-US" dirty="0" err="1"/>
              <a:t>Vnets</a:t>
            </a:r>
            <a:r>
              <a:rPr lang="en-US" dirty="0"/>
              <a:t>, VMs, load balancers, storage, </a:t>
            </a:r>
            <a:r>
              <a:rPr lang="en-US" dirty="0" err="1"/>
              <a:t>etc</a:t>
            </a:r>
            <a:endParaRPr lang="en-US" dirty="0"/>
          </a:p>
          <a:p>
            <a:r>
              <a:rPr lang="en-US" dirty="0"/>
              <a:t>Configuration Management </a:t>
            </a:r>
          </a:p>
          <a:p>
            <a:pPr lvl="1"/>
            <a:r>
              <a:rPr lang="en-US" dirty="0"/>
              <a:t>Configuring all of the stuff inside the VM</a:t>
            </a:r>
          </a:p>
          <a:p>
            <a:pPr lvl="1"/>
            <a:r>
              <a:rPr lang="en-US" dirty="0"/>
              <a:t>Security, services, software, etc.</a:t>
            </a:r>
          </a:p>
          <a:p>
            <a:r>
              <a:rPr lang="en-US" dirty="0"/>
              <a:t>Orchestration</a:t>
            </a:r>
          </a:p>
          <a:p>
            <a:pPr lvl="1"/>
            <a:r>
              <a:rPr lang="en-US" dirty="0"/>
              <a:t>Stringing it all together with automation</a:t>
            </a:r>
          </a:p>
          <a:p>
            <a:pPr lvl="1"/>
            <a:endParaRPr lang="en-US" dirty="0"/>
          </a:p>
        </p:txBody>
      </p:sp>
      <p:sp>
        <p:nvSpPr>
          <p:cNvPr id="3" name="Title 2"/>
          <p:cNvSpPr>
            <a:spLocks noGrp="1"/>
          </p:cNvSpPr>
          <p:nvPr>
            <p:ph type="title"/>
          </p:nvPr>
        </p:nvSpPr>
        <p:spPr/>
        <p:txBody>
          <a:bodyPr/>
          <a:lstStyle/>
          <a:p>
            <a:r>
              <a:rPr lang="en-US" dirty="0"/>
              <a:t>Infrastructure as Code</a:t>
            </a:r>
            <a:br>
              <a:rPr lang="en-US" dirty="0"/>
            </a:br>
            <a:r>
              <a:rPr lang="en-US" sz="3600" dirty="0">
                <a:solidFill>
                  <a:srgbClr val="0078D7"/>
                </a:solidFill>
              </a:rPr>
              <a:t>Three major parts</a:t>
            </a:r>
            <a:endParaRPr lang="en-US" dirty="0">
              <a:solidFill>
                <a:srgbClr val="0078D7"/>
              </a:solidFill>
            </a:endParaRPr>
          </a:p>
        </p:txBody>
      </p:sp>
      <p:pic>
        <p:nvPicPr>
          <p:cNvPr id="6" name="Picture 5">
            <a:extLst>
              <a:ext uri="{FF2B5EF4-FFF2-40B4-BE49-F238E27FC236}">
                <a16:creationId xmlns:a16="http://schemas.microsoft.com/office/drawing/2014/main" id="{001B882E-3703-46D7-86C8-C2E81AEA25D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431711" y="3615907"/>
            <a:ext cx="1375598" cy="1087572"/>
          </a:xfrm>
          <a:prstGeom prst="rect">
            <a:avLst/>
          </a:prstGeom>
        </p:spPr>
      </p:pic>
      <p:sp>
        <p:nvSpPr>
          <p:cNvPr id="7" name="TextBox 6">
            <a:extLst>
              <a:ext uri="{FF2B5EF4-FFF2-40B4-BE49-F238E27FC236}">
                <a16:creationId xmlns:a16="http://schemas.microsoft.com/office/drawing/2014/main" id="{DDB282C0-E4B3-4481-BEFC-26842F2DBDDE}"/>
              </a:ext>
            </a:extLst>
          </p:cNvPr>
          <p:cNvSpPr txBox="1"/>
          <p:nvPr/>
        </p:nvSpPr>
        <p:spPr>
          <a:xfrm>
            <a:off x="6819062" y="2470825"/>
            <a:ext cx="1950396" cy="107106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2C6"/>
                </a:solidFill>
                <a:effectLst/>
                <a:uLnTx/>
                <a:uFillTx/>
                <a:latin typeface="Segoe UI"/>
                <a:ea typeface="+mn-ea"/>
                <a:cs typeface="+mn-cs"/>
              </a:rPr>
              <a:t>ARM Templates</a:t>
            </a:r>
          </a:p>
        </p:txBody>
      </p:sp>
      <p:sp>
        <p:nvSpPr>
          <p:cNvPr id="8" name="TextBox 7">
            <a:extLst>
              <a:ext uri="{FF2B5EF4-FFF2-40B4-BE49-F238E27FC236}">
                <a16:creationId xmlns:a16="http://schemas.microsoft.com/office/drawing/2014/main" id="{386A5803-A172-415E-944B-C9B32A8751DC}"/>
              </a:ext>
            </a:extLst>
          </p:cNvPr>
          <p:cNvSpPr txBox="1"/>
          <p:nvPr/>
        </p:nvSpPr>
        <p:spPr>
          <a:xfrm>
            <a:off x="6733945" y="3778871"/>
            <a:ext cx="2120630" cy="11480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2C6"/>
                </a:solidFill>
                <a:effectLst/>
                <a:uLnTx/>
                <a:uFillTx/>
                <a:latin typeface="Segoe UI"/>
                <a:ea typeface="+mn-ea"/>
                <a:cs typeface="+mn-cs"/>
              </a:rPr>
              <a:t>PowerShell</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2C6"/>
                </a:solidFill>
                <a:effectLst/>
                <a:uLnTx/>
                <a:uFillTx/>
                <a:latin typeface="Segoe UI"/>
                <a:ea typeface="+mn-ea"/>
                <a:cs typeface="+mn-cs"/>
              </a:rPr>
              <a:t>DSC</a:t>
            </a:r>
          </a:p>
        </p:txBody>
      </p:sp>
      <p:pic>
        <p:nvPicPr>
          <p:cNvPr id="10" name="Picture 9">
            <a:extLst>
              <a:ext uri="{FF2B5EF4-FFF2-40B4-BE49-F238E27FC236}">
                <a16:creationId xmlns:a16="http://schemas.microsoft.com/office/drawing/2014/main" id="{C00512C9-D006-4EE6-A5E3-2AB2D558DC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317922" y="2261604"/>
            <a:ext cx="1315869" cy="1313928"/>
          </a:xfrm>
          <a:prstGeom prst="rect">
            <a:avLst/>
          </a:prstGeom>
        </p:spPr>
      </p:pic>
      <p:pic>
        <p:nvPicPr>
          <p:cNvPr id="12" name="Picture 11" descr="A close up of a sign&#10;&#10;Description generated with high confidence">
            <a:extLst>
              <a:ext uri="{FF2B5EF4-FFF2-40B4-BE49-F238E27FC236}">
                <a16:creationId xmlns:a16="http://schemas.microsoft.com/office/drawing/2014/main" id="{FA502973-C8EF-49C3-BA5F-6B6F9F1B0D3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51489" y="3769185"/>
            <a:ext cx="826010" cy="813818"/>
          </a:xfrm>
          <a:prstGeom prst="rect">
            <a:avLst/>
          </a:prstGeom>
        </p:spPr>
      </p:pic>
      <p:pic>
        <p:nvPicPr>
          <p:cNvPr id="14" name="Picture 13">
            <a:extLst>
              <a:ext uri="{FF2B5EF4-FFF2-40B4-BE49-F238E27FC236}">
                <a16:creationId xmlns:a16="http://schemas.microsoft.com/office/drawing/2014/main" id="{207DDA03-C66C-4619-A1CE-F89B316488C3}"/>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9508787" y="4643758"/>
            <a:ext cx="1561289" cy="713758"/>
          </a:xfrm>
          <a:prstGeom prst="rect">
            <a:avLst/>
          </a:prstGeom>
        </p:spPr>
      </p:pic>
      <p:pic>
        <p:nvPicPr>
          <p:cNvPr id="11" name="Graphic 10">
            <a:extLst>
              <a:ext uri="{FF2B5EF4-FFF2-40B4-BE49-F238E27FC236}">
                <a16:creationId xmlns:a16="http://schemas.microsoft.com/office/drawing/2014/main" id="{181B3A32-1B2B-584C-986B-D79E2CD4A97F}"/>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535948" y="1734995"/>
            <a:ext cx="1271361" cy="1271361"/>
          </a:xfrm>
          <a:prstGeom prst="rect">
            <a:avLst/>
          </a:prstGeom>
        </p:spPr>
      </p:pic>
      <p:pic>
        <p:nvPicPr>
          <p:cNvPr id="4" name="Picture 3">
            <a:extLst>
              <a:ext uri="{FF2B5EF4-FFF2-40B4-BE49-F238E27FC236}">
                <a16:creationId xmlns:a16="http://schemas.microsoft.com/office/drawing/2014/main" id="{78C90749-66D4-4AAA-A262-82A7FAD53EA3}"/>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364494" y="5342861"/>
            <a:ext cx="755970" cy="1042506"/>
          </a:xfrm>
          <a:prstGeom prst="rect">
            <a:avLst/>
          </a:prstGeom>
        </p:spPr>
      </p:pic>
      <p:pic>
        <p:nvPicPr>
          <p:cNvPr id="5" name="Picture 4">
            <a:extLst>
              <a:ext uri="{FF2B5EF4-FFF2-40B4-BE49-F238E27FC236}">
                <a16:creationId xmlns:a16="http://schemas.microsoft.com/office/drawing/2014/main" id="{F622FD59-1276-4A99-89B6-FCAB198677E5}"/>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264757" y="5149988"/>
            <a:ext cx="1310754" cy="1304657"/>
          </a:xfrm>
          <a:prstGeom prst="rect">
            <a:avLst/>
          </a:prstGeom>
        </p:spPr>
      </p:pic>
      <p:pic>
        <p:nvPicPr>
          <p:cNvPr id="9" name="Picture 8">
            <a:extLst>
              <a:ext uri="{FF2B5EF4-FFF2-40B4-BE49-F238E27FC236}">
                <a16:creationId xmlns:a16="http://schemas.microsoft.com/office/drawing/2014/main" id="{2EA0D6D9-0883-431E-ADB4-560A67D69D37}"/>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215090" y="5149988"/>
            <a:ext cx="1158340" cy="1140051"/>
          </a:xfrm>
          <a:prstGeom prst="rect">
            <a:avLst/>
          </a:prstGeom>
        </p:spPr>
      </p:pic>
    </p:spTree>
    <p:extLst>
      <p:ext uri="{BB962C8B-B14F-4D97-AF65-F5344CB8AC3E}">
        <p14:creationId xmlns:p14="http://schemas.microsoft.com/office/powerpoint/2010/main" val="42034551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6AD9ED2-D94F-44D5-81D5-FECB61144EAC}"/>
              </a:ext>
            </a:extLst>
          </p:cNvPr>
          <p:cNvSpPr>
            <a:spLocks noGrp="1"/>
          </p:cNvSpPr>
          <p:nvPr>
            <p:ph type="body" sz="quarter" idx="10"/>
          </p:nvPr>
        </p:nvSpPr>
        <p:spPr>
          <a:xfrm>
            <a:off x="1" y="1"/>
            <a:ext cx="4371974" cy="4755212"/>
          </a:xfrm>
        </p:spPr>
        <p:txBody>
          <a:bodyPr/>
          <a:lstStyle/>
          <a:p>
            <a:r>
              <a:rPr lang="en-US" dirty="0"/>
              <a:t>3</a:t>
            </a:r>
            <a:r>
              <a:rPr lang="en-US" baseline="30000" dirty="0"/>
              <a:t>rd</a:t>
            </a:r>
            <a:r>
              <a:rPr lang="en-US" dirty="0"/>
              <a:t> Party</a:t>
            </a:r>
          </a:p>
          <a:p>
            <a:r>
              <a:rPr lang="en-US" dirty="0"/>
              <a:t>Infrastructure</a:t>
            </a:r>
          </a:p>
          <a:p>
            <a:r>
              <a:rPr lang="en-US" dirty="0"/>
              <a:t>Deployment (Orchestration)</a:t>
            </a:r>
          </a:p>
          <a:p>
            <a:endParaRPr lang="en-US" dirty="0"/>
          </a:p>
        </p:txBody>
      </p:sp>
      <p:sp>
        <p:nvSpPr>
          <p:cNvPr id="5" name="Text Placeholder 4">
            <a:extLst>
              <a:ext uri="{FF2B5EF4-FFF2-40B4-BE49-F238E27FC236}">
                <a16:creationId xmlns:a16="http://schemas.microsoft.com/office/drawing/2014/main" id="{CAD2A421-FBE2-4633-955F-F59FBF43FF6D}"/>
              </a:ext>
            </a:extLst>
          </p:cNvPr>
          <p:cNvSpPr>
            <a:spLocks noGrp="1"/>
          </p:cNvSpPr>
          <p:nvPr>
            <p:ph type="body" sz="quarter" idx="13"/>
          </p:nvPr>
        </p:nvSpPr>
        <p:spPr/>
        <p:txBody>
          <a:bodyPr>
            <a:normAutofit/>
          </a:bodyPr>
          <a:lstStyle/>
          <a:p>
            <a:pPr lvl="0" defTabSz="931591">
              <a:spcBef>
                <a:spcPts val="1019"/>
              </a:spcBef>
              <a:spcAft>
                <a:spcPts val="611"/>
              </a:spcAft>
            </a:pPr>
            <a:r>
              <a:rPr lang="en-US" sz="2853" dirty="0">
                <a:solidFill>
                  <a:srgbClr val="505050"/>
                </a:solidFill>
              </a:rPr>
              <a:t>Terraform</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A popular Infrastructure as Code tool as it has support for Azure, AWS, GCP, OpenStack and bare metal, providing customers with a single provisioning language across providers</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Provider modules allow for provider specific features, so no “lowest common denominator” flaws of similar multi-cloud tools</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“Planning” provides users a preview of changes prior to execution (Terraform plan)</a:t>
            </a:r>
          </a:p>
          <a:p>
            <a:pPr marL="283464" lvl="0" indent="-283464" defTabSz="931710">
              <a:spcBef>
                <a:spcPts val="0"/>
              </a:spcBef>
              <a:spcAft>
                <a:spcPts val="600"/>
              </a:spcAft>
              <a:buFont typeface="Arial" panose="020B0604020202020204" pitchFamily="34" charset="0"/>
              <a:buChar char="•"/>
              <a:defRPr/>
            </a:pPr>
            <a:r>
              <a:rPr lang="en-US" sz="1600" dirty="0">
                <a:solidFill>
                  <a:srgbClr val="505050"/>
                </a:solidFill>
                <a:latin typeface="Segoe UI"/>
                <a:hlinkClick r:id="" action="ppaction://noaction"/>
              </a:rPr>
              <a:t>https://docs.microsoft.com/en-us/azure/virtual-machines/terraform-create-complete-vm</a:t>
            </a:r>
          </a:p>
          <a:p>
            <a:pPr marL="283464" lvl="0" indent="-283464" defTabSz="931710">
              <a:spcBef>
                <a:spcPts val="0"/>
              </a:spcBef>
              <a:spcAft>
                <a:spcPts val="600"/>
              </a:spcAft>
              <a:buFont typeface="Arial" panose="020B0604020202020204" pitchFamily="34" charset="0"/>
              <a:buChar char="•"/>
              <a:defRPr/>
            </a:pPr>
            <a:r>
              <a:rPr lang="en-US" sz="1600" dirty="0">
                <a:solidFill>
                  <a:srgbClr val="505050"/>
                </a:solidFill>
                <a:latin typeface="Segoe UI"/>
                <a:hlinkClick r:id="" action="ppaction://noaction"/>
              </a:rPr>
              <a:t>https://www.terraform.io/docs/pr</a:t>
            </a:r>
            <a:r>
              <a:rPr lang="en-US" sz="1600" dirty="0">
                <a:solidFill>
                  <a:srgbClr val="3C3C3C"/>
                </a:solidFill>
                <a:latin typeface="Segoe UI"/>
                <a:hlinkClick r:id="rId3"/>
              </a:rPr>
              <a:t>oviders/azurerm/</a:t>
            </a:r>
            <a:r>
              <a:rPr lang="en-US" sz="1600" dirty="0">
                <a:solidFill>
                  <a:srgbClr val="3C3C3C"/>
                </a:solidFill>
                <a:latin typeface="Segoe UI"/>
              </a:rPr>
              <a:t> </a:t>
            </a:r>
          </a:p>
          <a:p>
            <a:pPr lvl="0" defTabSz="931591">
              <a:spcBef>
                <a:spcPts val="1019"/>
              </a:spcBef>
              <a:spcAft>
                <a:spcPts val="611"/>
              </a:spcAft>
            </a:pPr>
            <a:r>
              <a:rPr lang="en-US" sz="2853" dirty="0">
                <a:solidFill>
                  <a:srgbClr val="505050"/>
                </a:solidFill>
              </a:rPr>
              <a:t>Packer</a:t>
            </a:r>
          </a:p>
          <a:p>
            <a:pPr marL="283464" lvl="3" indent="-283464" defTabSz="931591">
              <a:spcBef>
                <a:spcPts val="509"/>
              </a:spcBef>
              <a:spcAft>
                <a:spcPts val="600"/>
              </a:spcAft>
              <a:buFont typeface="Arial" panose="020B0604020202020204" pitchFamily="34" charset="0"/>
              <a:buChar char="•"/>
            </a:pPr>
            <a:r>
              <a:rPr lang="en-US" sz="1400" dirty="0">
                <a:solidFill>
                  <a:srgbClr val="505050"/>
                </a:solidFill>
              </a:rPr>
              <a:t>An automated image builder capable of building containers, but primarily used for automating VM image builds</a:t>
            </a:r>
          </a:p>
          <a:p>
            <a:pPr marL="283464" lvl="3" indent="-283464" defTabSz="931591">
              <a:spcBef>
                <a:spcPts val="509"/>
              </a:spcBef>
              <a:spcAft>
                <a:spcPts val="600"/>
              </a:spcAft>
              <a:buFont typeface="Arial" panose="020B0604020202020204" pitchFamily="34" charset="0"/>
              <a:buChar char="•"/>
            </a:pPr>
            <a:r>
              <a:rPr lang="en-US" sz="1400" dirty="0">
                <a:solidFill>
                  <a:srgbClr val="505050"/>
                </a:solidFill>
              </a:rPr>
              <a:t>A great tool when combined with DevOps pipelines that are targeting deployment to services like Azure VMs, VM Scale Sets or Batch</a:t>
            </a:r>
          </a:p>
          <a:p>
            <a:pPr marL="283464" lvl="3" indent="-283464" defTabSz="931591">
              <a:spcBef>
                <a:spcPts val="509"/>
              </a:spcBef>
              <a:spcAft>
                <a:spcPts val="600"/>
              </a:spcAft>
              <a:buFont typeface="Arial" panose="020B0604020202020204" pitchFamily="34" charset="0"/>
              <a:buChar char="•"/>
            </a:pPr>
            <a:r>
              <a:rPr lang="en-US" sz="1400" dirty="0">
                <a:solidFill>
                  <a:srgbClr val="505050"/>
                </a:solidFill>
              </a:rPr>
              <a:t>Used internally to deliver VM images for HD Insights and Azure Container Service</a:t>
            </a:r>
          </a:p>
          <a:p>
            <a:pPr marL="285750" lvl="0" indent="-285750">
              <a:lnSpc>
                <a:spcPct val="120000"/>
              </a:lnSpc>
              <a:spcBef>
                <a:spcPts val="0"/>
              </a:spcBef>
              <a:spcAft>
                <a:spcPts val="0"/>
              </a:spcAft>
              <a:buFont typeface="Arial" panose="020B0604020202020204" pitchFamily="34" charset="0"/>
              <a:buChar char="•"/>
            </a:pPr>
            <a:r>
              <a:rPr lang="en-US" sz="1400" dirty="0">
                <a:solidFill>
                  <a:srgbClr val="505050"/>
                </a:solidFill>
                <a:latin typeface="Segoe UI"/>
                <a:hlinkClick r:id="rId4"/>
              </a:rPr>
              <a:t>https://aka.ms/azpacker</a:t>
            </a:r>
            <a:endParaRPr lang="en-US" sz="1400" dirty="0">
              <a:solidFill>
                <a:srgbClr val="505050"/>
              </a:solidFill>
              <a:latin typeface="Segoe UI"/>
            </a:endParaRPr>
          </a:p>
        </p:txBody>
      </p:sp>
      <p:pic>
        <p:nvPicPr>
          <p:cNvPr id="6" name="Graphic 5">
            <a:extLst>
              <a:ext uri="{FF2B5EF4-FFF2-40B4-BE49-F238E27FC236}">
                <a16:creationId xmlns:a16="http://schemas.microsoft.com/office/drawing/2014/main" id="{4699DB5F-1DFB-4925-8019-A71F76985D22}"/>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100946" y="3402142"/>
            <a:ext cx="1271361" cy="1271361"/>
          </a:xfrm>
          <a:prstGeom prst="rect">
            <a:avLst/>
          </a:prstGeom>
        </p:spPr>
      </p:pic>
      <p:pic>
        <p:nvPicPr>
          <p:cNvPr id="7" name="Graphic 6">
            <a:extLst>
              <a:ext uri="{FF2B5EF4-FFF2-40B4-BE49-F238E27FC236}">
                <a16:creationId xmlns:a16="http://schemas.microsoft.com/office/drawing/2014/main" id="{868FECBC-1482-4F9A-BAB2-6FFAF6881B0D}"/>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201242" y="146875"/>
            <a:ext cx="1070770" cy="1070770"/>
          </a:xfrm>
          <a:prstGeom prst="rect">
            <a:avLst/>
          </a:prstGeom>
        </p:spPr>
      </p:pic>
    </p:spTree>
    <p:extLst>
      <p:ext uri="{BB962C8B-B14F-4D97-AF65-F5344CB8AC3E}">
        <p14:creationId xmlns:p14="http://schemas.microsoft.com/office/powerpoint/2010/main" val="1634934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6AD9ED2-D94F-44D5-81D5-FECB61144EAC}"/>
              </a:ext>
            </a:extLst>
          </p:cNvPr>
          <p:cNvSpPr>
            <a:spLocks noGrp="1"/>
          </p:cNvSpPr>
          <p:nvPr>
            <p:ph type="body" sz="quarter" idx="10"/>
          </p:nvPr>
        </p:nvSpPr>
        <p:spPr>
          <a:xfrm>
            <a:off x="1" y="1"/>
            <a:ext cx="4586287" cy="4755212"/>
          </a:xfrm>
        </p:spPr>
        <p:txBody>
          <a:bodyPr>
            <a:normAutofit/>
          </a:bodyPr>
          <a:lstStyle/>
          <a:p>
            <a:r>
              <a:rPr lang="en-US" dirty="0"/>
              <a:t>3</a:t>
            </a:r>
            <a:r>
              <a:rPr lang="en-US" baseline="30000" dirty="0"/>
              <a:t>rd</a:t>
            </a:r>
            <a:r>
              <a:rPr lang="en-US" dirty="0"/>
              <a:t> Party</a:t>
            </a:r>
          </a:p>
          <a:p>
            <a:r>
              <a:rPr lang="en-US" dirty="0"/>
              <a:t>Configuration Management &amp;  Orchestration</a:t>
            </a:r>
          </a:p>
        </p:txBody>
      </p:sp>
      <p:sp>
        <p:nvSpPr>
          <p:cNvPr id="5" name="Text Placeholder 4">
            <a:extLst>
              <a:ext uri="{FF2B5EF4-FFF2-40B4-BE49-F238E27FC236}">
                <a16:creationId xmlns:a16="http://schemas.microsoft.com/office/drawing/2014/main" id="{CAD2A421-FBE2-4633-955F-F59FBF43FF6D}"/>
              </a:ext>
            </a:extLst>
          </p:cNvPr>
          <p:cNvSpPr>
            <a:spLocks noGrp="1"/>
          </p:cNvSpPr>
          <p:nvPr>
            <p:ph type="body" sz="quarter" idx="13"/>
          </p:nvPr>
        </p:nvSpPr>
        <p:spPr/>
        <p:txBody>
          <a:bodyPr>
            <a:normAutofit/>
          </a:bodyPr>
          <a:lstStyle/>
          <a:p>
            <a:pPr lvl="0" defTabSz="931591">
              <a:spcBef>
                <a:spcPts val="1019"/>
              </a:spcBef>
              <a:spcAft>
                <a:spcPts val="611"/>
              </a:spcAft>
            </a:pPr>
            <a:r>
              <a:rPr lang="en-US" sz="2853" dirty="0" err="1">
                <a:solidFill>
                  <a:srgbClr val="505050"/>
                </a:solidFill>
              </a:rPr>
              <a:t>Ansible</a:t>
            </a:r>
            <a:endParaRPr lang="en-US" sz="2853" dirty="0">
              <a:solidFill>
                <a:srgbClr val="505050"/>
              </a:solidFill>
            </a:endParaRPr>
          </a:p>
          <a:p>
            <a:pPr marL="283464" lvl="0" indent="-283464">
              <a:spcBef>
                <a:spcPts val="0"/>
              </a:spcBef>
              <a:spcAft>
                <a:spcPts val="600"/>
              </a:spcAft>
              <a:buFont typeface="Arial" panose="020B0604020202020204" pitchFamily="34" charset="0"/>
              <a:buChar char="•"/>
            </a:pPr>
            <a:r>
              <a:rPr lang="en-US" sz="1400" dirty="0">
                <a:solidFill>
                  <a:srgbClr val="505050"/>
                </a:solidFill>
                <a:latin typeface="Segoe UI"/>
              </a:rPr>
              <a:t>Configuration Management &amp; Orchestration</a:t>
            </a:r>
          </a:p>
          <a:p>
            <a:pPr marL="283464" lvl="0" indent="-283464">
              <a:spcBef>
                <a:spcPts val="0"/>
              </a:spcBef>
              <a:spcAft>
                <a:spcPts val="600"/>
              </a:spcAft>
              <a:buFont typeface="Arial" panose="020B0604020202020204" pitchFamily="34" charset="0"/>
              <a:buChar char="•"/>
            </a:pPr>
            <a:r>
              <a:rPr lang="en-US" sz="1400" dirty="0">
                <a:solidFill>
                  <a:srgbClr val="505050"/>
                </a:solidFill>
                <a:latin typeface="Segoe UI"/>
              </a:rPr>
              <a:t>Agentless architecture over SSH / </a:t>
            </a:r>
            <a:r>
              <a:rPr lang="en-US" sz="1400" dirty="0" err="1">
                <a:solidFill>
                  <a:srgbClr val="505050"/>
                </a:solidFill>
                <a:latin typeface="Segoe UI"/>
              </a:rPr>
              <a:t>WinRM</a:t>
            </a:r>
            <a:endParaRPr lang="en-US" sz="1400" dirty="0">
              <a:solidFill>
                <a:srgbClr val="505050"/>
              </a:solidFill>
              <a:latin typeface="Segoe UI"/>
            </a:endParaRPr>
          </a:p>
          <a:p>
            <a:pPr marL="557784" lvl="1" indent="-283464">
              <a:spcBef>
                <a:spcPts val="0"/>
              </a:spcBef>
              <a:spcAft>
                <a:spcPts val="600"/>
              </a:spcAft>
              <a:buFont typeface="Arial" panose="020B0604020202020204" pitchFamily="34" charset="0"/>
              <a:buChar char="•"/>
            </a:pPr>
            <a:r>
              <a:rPr lang="en-US" sz="1400" dirty="0">
                <a:solidFill>
                  <a:srgbClr val="505050"/>
                </a:solidFill>
                <a:latin typeface="Segoe UI"/>
              </a:rPr>
              <a:t>Benefit of more easily integrating existing environments</a:t>
            </a:r>
          </a:p>
          <a:p>
            <a:pPr marL="283464" lvl="0" indent="-283464">
              <a:spcBef>
                <a:spcPts val="0"/>
              </a:spcBef>
              <a:spcAft>
                <a:spcPts val="600"/>
              </a:spcAft>
              <a:buFont typeface="Arial" panose="020B0604020202020204" pitchFamily="34" charset="0"/>
              <a:buChar char="•"/>
            </a:pPr>
            <a:r>
              <a:rPr lang="en-US" sz="1400" dirty="0">
                <a:solidFill>
                  <a:srgbClr val="505050"/>
                </a:solidFill>
                <a:latin typeface="Segoe UI"/>
              </a:rPr>
              <a:t>YAML based “Playbooks” to define automation tasks as code</a:t>
            </a:r>
          </a:p>
          <a:p>
            <a:pPr marL="283464" lvl="0" indent="-283464">
              <a:spcBef>
                <a:spcPts val="0"/>
              </a:spcBef>
              <a:spcAft>
                <a:spcPts val="600"/>
              </a:spcAft>
              <a:buFont typeface="Arial" panose="020B0604020202020204" pitchFamily="34" charset="0"/>
              <a:buChar char="•"/>
            </a:pPr>
            <a:r>
              <a:rPr lang="en-US" sz="1400" dirty="0">
                <a:solidFill>
                  <a:srgbClr val="505050"/>
                </a:solidFill>
                <a:latin typeface="Segoe UI"/>
              </a:rPr>
              <a:t>Project now run by Red Hat</a:t>
            </a:r>
          </a:p>
          <a:p>
            <a:pPr marL="283464" lvl="0" indent="-283464">
              <a:spcBef>
                <a:spcPts val="0"/>
              </a:spcBef>
              <a:spcAft>
                <a:spcPts val="600"/>
              </a:spcAft>
              <a:buFont typeface="Arial" panose="020B0604020202020204" pitchFamily="34" charset="0"/>
              <a:buChar char="•"/>
            </a:pPr>
            <a:r>
              <a:rPr lang="en-US" sz="1400" dirty="0">
                <a:solidFill>
                  <a:srgbClr val="505050"/>
                </a:solidFill>
                <a:latin typeface="Segoe UI"/>
                <a:hlinkClick r:id="rId3"/>
              </a:rPr>
              <a:t>https://docs.microsoft.com/en-us/azure/virtual-machines/linux/ansible-create-complete-vm</a:t>
            </a:r>
            <a:r>
              <a:rPr lang="en-US" sz="1400" dirty="0">
                <a:solidFill>
                  <a:srgbClr val="505050"/>
                </a:solidFill>
                <a:latin typeface="Segoe UI"/>
              </a:rPr>
              <a:t> </a:t>
            </a:r>
          </a:p>
          <a:p>
            <a:pPr marL="283464" lvl="0" indent="-283464">
              <a:spcBef>
                <a:spcPts val="0"/>
              </a:spcBef>
              <a:spcAft>
                <a:spcPts val="600"/>
              </a:spcAft>
              <a:buFont typeface="Arial" panose="020B0604020202020204" pitchFamily="34" charset="0"/>
              <a:buChar char="•"/>
            </a:pPr>
            <a:r>
              <a:rPr lang="en-US" sz="1400" dirty="0">
                <a:solidFill>
                  <a:srgbClr val="505050"/>
                </a:solidFill>
                <a:latin typeface="Segoe UI"/>
                <a:hlinkClick r:id="rId4"/>
              </a:rPr>
              <a:t>https://docs.ansible.com/ansible/guide_azure.html</a:t>
            </a:r>
            <a:endParaRPr lang="en-US" sz="1400" spc="-60" dirty="0">
              <a:solidFill>
                <a:srgbClr val="505050"/>
              </a:solidFill>
              <a:latin typeface="Segoe UI"/>
            </a:endParaRPr>
          </a:p>
          <a:p>
            <a:pPr lvl="0" defTabSz="931591">
              <a:spcBef>
                <a:spcPts val="1019"/>
              </a:spcBef>
              <a:spcAft>
                <a:spcPts val="611"/>
              </a:spcAft>
            </a:pPr>
            <a:r>
              <a:rPr lang="en-US" sz="2853" dirty="0">
                <a:solidFill>
                  <a:srgbClr val="505050"/>
                </a:solidFill>
              </a:rPr>
              <a:t>Chef Server</a:t>
            </a:r>
          </a:p>
          <a:p>
            <a:pPr marL="283464" lvl="0" indent="-285750">
              <a:spcBef>
                <a:spcPts val="0"/>
              </a:spcBef>
              <a:spcAft>
                <a:spcPts val="600"/>
              </a:spcAft>
              <a:buFont typeface="Arial" panose="020B0604020202020204" pitchFamily="34" charset="0"/>
              <a:buChar char="•"/>
            </a:pPr>
            <a:r>
              <a:rPr lang="en-US" sz="1400" dirty="0">
                <a:solidFill>
                  <a:srgbClr val="505050"/>
                </a:solidFill>
                <a:latin typeface="Segoe UI"/>
              </a:rPr>
              <a:t>Configuration Management</a:t>
            </a:r>
          </a:p>
          <a:p>
            <a:pPr marL="283464" lvl="0" indent="-285750">
              <a:spcBef>
                <a:spcPts val="0"/>
              </a:spcBef>
              <a:spcAft>
                <a:spcPts val="600"/>
              </a:spcAft>
              <a:buFont typeface="Arial" panose="020B0604020202020204" pitchFamily="34" charset="0"/>
              <a:buChar char="•"/>
            </a:pPr>
            <a:r>
              <a:rPr lang="en-US" sz="1400" dirty="0">
                <a:solidFill>
                  <a:srgbClr val="505050"/>
                </a:solidFill>
                <a:latin typeface="Segoe UI"/>
              </a:rPr>
              <a:t>Integrates in to Chef’s Automate offering, available in Azure Marketplace</a:t>
            </a:r>
          </a:p>
          <a:p>
            <a:pPr marL="283464" lvl="0" indent="-285750" defTabSz="913355">
              <a:spcBef>
                <a:spcPts val="0"/>
              </a:spcBef>
              <a:spcAft>
                <a:spcPts val="600"/>
              </a:spcAft>
              <a:buFont typeface="Arial" panose="020B0604020202020204" pitchFamily="34" charset="0"/>
              <a:buChar char="•"/>
              <a:defRPr/>
            </a:pPr>
            <a:r>
              <a:rPr lang="en-US" sz="1400" dirty="0">
                <a:solidFill>
                  <a:srgbClr val="505050"/>
                </a:solidFill>
                <a:latin typeface="Segoe UI"/>
              </a:rPr>
              <a:t>YAML/JSON based “Cookbooks” to define automation tasks as code</a:t>
            </a:r>
          </a:p>
          <a:p>
            <a:pPr marL="283464" lvl="0" indent="-285750">
              <a:spcBef>
                <a:spcPts val="0"/>
              </a:spcBef>
              <a:spcAft>
                <a:spcPts val="600"/>
              </a:spcAft>
              <a:buFont typeface="Arial" panose="020B0604020202020204" pitchFamily="34" charset="0"/>
              <a:buChar char="•"/>
            </a:pPr>
            <a:r>
              <a:rPr lang="en-US" sz="1400" dirty="0">
                <a:solidFill>
                  <a:srgbClr val="505050"/>
                </a:solidFill>
                <a:latin typeface="Segoe UI"/>
              </a:rPr>
              <a:t>Agent based, requires an agent installed on managed servers.</a:t>
            </a:r>
          </a:p>
          <a:p>
            <a:pPr marL="283464" lvl="0" indent="-285750" defTabSz="913355">
              <a:spcBef>
                <a:spcPts val="0"/>
              </a:spcBef>
              <a:spcAft>
                <a:spcPts val="600"/>
              </a:spcAft>
              <a:buFont typeface="Arial" panose="020B0604020202020204" pitchFamily="34" charset="0"/>
              <a:buChar char="•"/>
              <a:defRPr/>
            </a:pPr>
            <a:r>
              <a:rPr lang="en-US" sz="1400" dirty="0">
                <a:solidFill>
                  <a:srgbClr val="505050"/>
                </a:solidFill>
                <a:latin typeface="Segoe UI"/>
                <a:hlinkClick r:id="rId5"/>
              </a:rPr>
              <a:t>https://www.chef.io/implementations/azure/</a:t>
            </a:r>
            <a:r>
              <a:rPr lang="en-US" sz="1400" dirty="0">
                <a:solidFill>
                  <a:srgbClr val="505050"/>
                </a:solidFill>
                <a:latin typeface="Segoe UI"/>
              </a:rPr>
              <a:t> </a:t>
            </a:r>
          </a:p>
          <a:p>
            <a:pPr marL="285750" lvl="0" indent="-285750">
              <a:lnSpc>
                <a:spcPct val="120000"/>
              </a:lnSpc>
              <a:spcBef>
                <a:spcPts val="0"/>
              </a:spcBef>
              <a:spcAft>
                <a:spcPts val="0"/>
              </a:spcAft>
              <a:buFont typeface="Arial" panose="020B0604020202020204" pitchFamily="34" charset="0"/>
              <a:buChar char="•"/>
            </a:pPr>
            <a:endParaRPr lang="en-US" sz="1400" dirty="0">
              <a:solidFill>
                <a:srgbClr val="505050"/>
              </a:solidFill>
              <a:latin typeface="Segoe UI"/>
            </a:endParaRPr>
          </a:p>
        </p:txBody>
      </p:sp>
      <p:pic>
        <p:nvPicPr>
          <p:cNvPr id="8" name="Picture 7">
            <a:extLst>
              <a:ext uri="{FF2B5EF4-FFF2-40B4-BE49-F238E27FC236}">
                <a16:creationId xmlns:a16="http://schemas.microsoft.com/office/drawing/2014/main" id="{7A29BA25-1C74-4D38-9844-F966A5AA28B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423466" y="314494"/>
            <a:ext cx="691243" cy="849889"/>
          </a:xfrm>
          <a:prstGeom prst="rect">
            <a:avLst/>
          </a:prstGeom>
        </p:spPr>
      </p:pic>
      <p:pic>
        <p:nvPicPr>
          <p:cNvPr id="9" name="Picture 8">
            <a:extLst>
              <a:ext uri="{FF2B5EF4-FFF2-40B4-BE49-F238E27FC236}">
                <a16:creationId xmlns:a16="http://schemas.microsoft.com/office/drawing/2014/main" id="{1130E025-CE75-44CF-BC6B-ECCE4FBD667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295645" y="3258079"/>
            <a:ext cx="1016657" cy="1002029"/>
          </a:xfrm>
          <a:prstGeom prst="rect">
            <a:avLst/>
          </a:prstGeom>
        </p:spPr>
      </p:pic>
    </p:spTree>
    <p:extLst>
      <p:ext uri="{BB962C8B-B14F-4D97-AF65-F5344CB8AC3E}">
        <p14:creationId xmlns:p14="http://schemas.microsoft.com/office/powerpoint/2010/main" val="2742023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6AD9ED2-D94F-44D5-81D5-FECB61144EAC}"/>
              </a:ext>
            </a:extLst>
          </p:cNvPr>
          <p:cNvSpPr>
            <a:spLocks noGrp="1"/>
          </p:cNvSpPr>
          <p:nvPr>
            <p:ph type="body" sz="quarter" idx="10"/>
          </p:nvPr>
        </p:nvSpPr>
        <p:spPr/>
        <p:txBody>
          <a:bodyPr/>
          <a:lstStyle/>
          <a:p>
            <a:r>
              <a:rPr lang="en-US" dirty="0" err="1"/>
              <a:t>OrchestrationTools</a:t>
            </a:r>
            <a:endParaRPr lang="en-US" dirty="0"/>
          </a:p>
          <a:p>
            <a:endParaRPr lang="en-US" dirty="0"/>
          </a:p>
        </p:txBody>
      </p:sp>
      <p:sp>
        <p:nvSpPr>
          <p:cNvPr id="5" name="Text Placeholder 4">
            <a:extLst>
              <a:ext uri="{FF2B5EF4-FFF2-40B4-BE49-F238E27FC236}">
                <a16:creationId xmlns:a16="http://schemas.microsoft.com/office/drawing/2014/main" id="{CAD2A421-FBE2-4633-955F-F59FBF43FF6D}"/>
              </a:ext>
            </a:extLst>
          </p:cNvPr>
          <p:cNvSpPr>
            <a:spLocks noGrp="1"/>
          </p:cNvSpPr>
          <p:nvPr>
            <p:ph type="body" sz="quarter" idx="13"/>
          </p:nvPr>
        </p:nvSpPr>
        <p:spPr/>
        <p:txBody>
          <a:bodyPr>
            <a:normAutofit/>
          </a:bodyPr>
          <a:lstStyle/>
          <a:p>
            <a:pPr lvl="0" defTabSz="931591">
              <a:spcBef>
                <a:spcPts val="1019"/>
              </a:spcBef>
              <a:spcAft>
                <a:spcPts val="611"/>
              </a:spcAft>
            </a:pPr>
            <a:r>
              <a:rPr lang="en-US" sz="2853" dirty="0">
                <a:solidFill>
                  <a:srgbClr val="505050"/>
                </a:solidFill>
              </a:rPr>
              <a:t>Jenkins</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Most popular Continuous Integration &amp; Continuous Delivery Tool</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Especially popular with Java shops</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An extensive community and catalog of plugins available</a:t>
            </a:r>
          </a:p>
          <a:p>
            <a:pPr marL="283464" lvl="0" indent="-283464" defTabSz="931710">
              <a:spcBef>
                <a:spcPts val="0"/>
              </a:spcBef>
              <a:spcAft>
                <a:spcPts val="600"/>
              </a:spcAft>
              <a:buFont typeface="Arial" panose="020B0604020202020204" pitchFamily="34" charset="0"/>
              <a:buChar char="•"/>
              <a:defRPr/>
            </a:pPr>
            <a:r>
              <a:rPr lang="en-US" sz="1400" dirty="0">
                <a:latin typeface="Segoe UI"/>
                <a:hlinkClick r:id="rId3"/>
              </a:rPr>
              <a:t>Azure Plugins </a:t>
            </a:r>
            <a:r>
              <a:rPr lang="en-US" sz="1400" dirty="0">
                <a:latin typeface="Segoe UI"/>
              </a:rPr>
              <a:t>available to use on-demand VMs for Build &amp; Test</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Jenkins Solution Template: </a:t>
            </a:r>
            <a:r>
              <a:rPr lang="en-US" sz="1400" dirty="0">
                <a:latin typeface="Segoe UI"/>
                <a:hlinkClick r:id="rId4"/>
              </a:rPr>
              <a:t>https://aka.ms/jenkins-on-azure</a:t>
            </a:r>
            <a:endParaRPr lang="en-US" sz="1400" dirty="0">
              <a:latin typeface="Segoe UI"/>
            </a:endParaRPr>
          </a:p>
          <a:p>
            <a:pPr marL="799578" lvl="1" indent="-342900" defTabSz="931710">
              <a:spcBef>
                <a:spcPts val="0"/>
              </a:spcBef>
              <a:spcAft>
                <a:spcPts val="600"/>
              </a:spcAft>
              <a:buFont typeface="Arial" panose="020B0604020202020204" pitchFamily="34" charset="0"/>
              <a:buChar char="•"/>
              <a:defRPr/>
            </a:pPr>
            <a:r>
              <a:rPr lang="en-US" sz="1400" dirty="0">
                <a:latin typeface="Segoe UI"/>
              </a:rPr>
              <a:t>Microsoft published. A Jenkins build secured for Azure and pre-configured with Azure plugins and tools</a:t>
            </a:r>
          </a:p>
          <a:p>
            <a:pPr marL="342900" lvl="0" indent="-342900" defTabSz="931710">
              <a:spcBef>
                <a:spcPts val="0"/>
              </a:spcBef>
              <a:spcAft>
                <a:spcPts val="600"/>
              </a:spcAft>
              <a:buFont typeface="Arial" panose="020B0604020202020204" pitchFamily="34" charset="0"/>
              <a:buChar char="•"/>
              <a:defRPr/>
            </a:pPr>
            <a:r>
              <a:rPr lang="en-US" sz="1400" dirty="0">
                <a:latin typeface="Segoe UI"/>
              </a:rPr>
              <a:t>Jenkins Hub is a great starting point for customers: </a:t>
            </a:r>
            <a:r>
              <a:rPr lang="en-US" sz="1400" dirty="0">
                <a:latin typeface="Segoe UI"/>
                <a:hlinkClick r:id="rId5"/>
              </a:rPr>
              <a:t>http://aka.ms/azjenkinshub</a:t>
            </a:r>
            <a:r>
              <a:rPr lang="en-US" sz="1400" dirty="0">
                <a:latin typeface="Segoe UI"/>
              </a:rPr>
              <a:t> </a:t>
            </a:r>
          </a:p>
          <a:p>
            <a:pPr lvl="0" defTabSz="931591">
              <a:spcBef>
                <a:spcPts val="1019"/>
              </a:spcBef>
              <a:spcAft>
                <a:spcPts val="611"/>
              </a:spcAft>
            </a:pPr>
            <a:r>
              <a:rPr lang="en-US" sz="2853" dirty="0">
                <a:solidFill>
                  <a:srgbClr val="505050"/>
                </a:solidFill>
              </a:rPr>
              <a:t>Spinnaker</a:t>
            </a:r>
          </a:p>
          <a:p>
            <a:pPr marL="283464" lvl="3" indent="-283464" defTabSz="931591">
              <a:spcBef>
                <a:spcPts val="509"/>
              </a:spcBef>
              <a:spcAft>
                <a:spcPts val="600"/>
              </a:spcAft>
              <a:buFont typeface="Arial" panose="020B0604020202020204" pitchFamily="34" charset="0"/>
              <a:buChar char="•"/>
            </a:pPr>
            <a:r>
              <a:rPr lang="en-US" sz="1400" dirty="0">
                <a:solidFill>
                  <a:srgbClr val="505050"/>
                </a:solidFill>
              </a:rPr>
              <a:t>Continuous Deployment Tool</a:t>
            </a:r>
          </a:p>
          <a:p>
            <a:pPr marL="283464" lvl="3" indent="-283464" defTabSz="931591">
              <a:spcBef>
                <a:spcPts val="509"/>
              </a:spcBef>
              <a:spcAft>
                <a:spcPts val="600"/>
              </a:spcAft>
              <a:buFont typeface="Arial" panose="020B0604020202020204" pitchFamily="34" charset="0"/>
              <a:buChar char="•"/>
            </a:pPr>
            <a:r>
              <a:rPr lang="en-US" sz="1400" dirty="0">
                <a:solidFill>
                  <a:srgbClr val="505050"/>
                </a:solidFill>
              </a:rPr>
              <a:t>Originally open sourced by </a:t>
            </a:r>
            <a:r>
              <a:rPr lang="en-US" sz="1400" dirty="0" err="1">
                <a:solidFill>
                  <a:srgbClr val="505050"/>
                </a:solidFill>
              </a:rPr>
              <a:t>NetFlix</a:t>
            </a:r>
            <a:endParaRPr lang="en-US" sz="1400" dirty="0">
              <a:solidFill>
                <a:srgbClr val="505050"/>
              </a:solidFill>
            </a:endParaRPr>
          </a:p>
          <a:p>
            <a:pPr marL="283464" lvl="3" indent="-283464" defTabSz="931591">
              <a:spcBef>
                <a:spcPts val="509"/>
              </a:spcBef>
              <a:spcAft>
                <a:spcPts val="600"/>
              </a:spcAft>
              <a:buFont typeface="Arial" panose="020B0604020202020204" pitchFamily="34" charset="0"/>
              <a:buChar char="•"/>
            </a:pPr>
            <a:r>
              <a:rPr lang="en-US" sz="1400" dirty="0">
                <a:solidFill>
                  <a:srgbClr val="505050"/>
                </a:solidFill>
              </a:rPr>
              <a:t>Provides the ability to manage continuous deployment pipelines with multiple deployment strategies and the ability to roll back easily to previous versions</a:t>
            </a:r>
          </a:p>
          <a:p>
            <a:pPr marL="283464" lvl="3" indent="-283464" defTabSz="931591">
              <a:spcBef>
                <a:spcPts val="509"/>
              </a:spcBef>
              <a:spcAft>
                <a:spcPts val="600"/>
              </a:spcAft>
              <a:buFont typeface="Arial" panose="020B0604020202020204" pitchFamily="34" charset="0"/>
              <a:buChar char="•"/>
            </a:pPr>
            <a:r>
              <a:rPr lang="en-US" sz="1400" dirty="0">
                <a:solidFill>
                  <a:srgbClr val="505050"/>
                </a:solidFill>
              </a:rPr>
              <a:t>Spinnaker Code Labs for Azure:</a:t>
            </a:r>
          </a:p>
          <a:p>
            <a:pPr lvl="3" defTabSz="931591">
              <a:spcBef>
                <a:spcPts val="509"/>
              </a:spcBef>
              <a:spcAft>
                <a:spcPts val="600"/>
              </a:spcAft>
            </a:pPr>
            <a:r>
              <a:rPr lang="en-US" sz="1400" dirty="0">
                <a:solidFill>
                  <a:srgbClr val="505050"/>
                </a:solidFill>
              </a:rPr>
              <a:t>	</a:t>
            </a:r>
            <a:r>
              <a:rPr lang="en-US" sz="1400" dirty="0">
                <a:solidFill>
                  <a:srgbClr val="505050"/>
                </a:solidFill>
                <a:hlinkClick r:id="rId6"/>
              </a:rPr>
              <a:t>CD to Azure VM ScaleSet</a:t>
            </a:r>
            <a:endParaRPr lang="en-US" sz="1400" dirty="0">
              <a:solidFill>
                <a:srgbClr val="505050"/>
              </a:solidFill>
            </a:endParaRPr>
          </a:p>
          <a:p>
            <a:pPr lvl="3" defTabSz="931591">
              <a:spcBef>
                <a:spcPts val="509"/>
              </a:spcBef>
              <a:spcAft>
                <a:spcPts val="600"/>
              </a:spcAft>
            </a:pPr>
            <a:r>
              <a:rPr lang="en-US" sz="1400" dirty="0">
                <a:solidFill>
                  <a:srgbClr val="505050"/>
                </a:solidFill>
              </a:rPr>
              <a:t>	</a:t>
            </a:r>
            <a:r>
              <a:rPr lang="en-US" sz="1400" dirty="0">
                <a:solidFill>
                  <a:srgbClr val="505050"/>
                </a:solidFill>
                <a:hlinkClick r:id="rId7"/>
              </a:rPr>
              <a:t>CD to K8s on Azure</a:t>
            </a:r>
            <a:endParaRPr lang="en-US" sz="1400" dirty="0">
              <a:solidFill>
                <a:srgbClr val="505050"/>
              </a:solidFill>
            </a:endParaRPr>
          </a:p>
        </p:txBody>
      </p:sp>
      <p:pic>
        <p:nvPicPr>
          <p:cNvPr id="8" name="Picture 7">
            <a:extLst>
              <a:ext uri="{FF2B5EF4-FFF2-40B4-BE49-F238E27FC236}">
                <a16:creationId xmlns:a16="http://schemas.microsoft.com/office/drawing/2014/main" id="{34BDA834-6F29-4E81-8EA7-3262F7812A4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334079" y="297884"/>
            <a:ext cx="753626" cy="1042855"/>
          </a:xfrm>
          <a:prstGeom prst="rect">
            <a:avLst/>
          </a:prstGeom>
        </p:spPr>
      </p:pic>
      <p:pic>
        <p:nvPicPr>
          <p:cNvPr id="9" name="Picture 8">
            <a:extLst>
              <a:ext uri="{FF2B5EF4-FFF2-40B4-BE49-F238E27FC236}">
                <a16:creationId xmlns:a16="http://schemas.microsoft.com/office/drawing/2014/main" id="{4D00AC6D-D41C-45EC-9278-8FBEA851B0B9}"/>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100946" y="2953820"/>
            <a:ext cx="1309914" cy="1309914"/>
          </a:xfrm>
          <a:prstGeom prst="rect">
            <a:avLst/>
          </a:prstGeom>
        </p:spPr>
      </p:pic>
    </p:spTree>
    <p:extLst>
      <p:ext uri="{BB962C8B-B14F-4D97-AF65-F5344CB8AC3E}">
        <p14:creationId xmlns:p14="http://schemas.microsoft.com/office/powerpoint/2010/main" val="545414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6AD9ED2-D94F-44D5-81D5-FECB61144EAC}"/>
              </a:ext>
            </a:extLst>
          </p:cNvPr>
          <p:cNvSpPr>
            <a:spLocks noGrp="1"/>
          </p:cNvSpPr>
          <p:nvPr>
            <p:ph type="body" sz="quarter" idx="10"/>
          </p:nvPr>
        </p:nvSpPr>
        <p:spPr/>
        <p:txBody>
          <a:bodyPr/>
          <a:lstStyle/>
          <a:p>
            <a:r>
              <a:rPr lang="en-US" dirty="0"/>
              <a:t>CI/CD Tools</a:t>
            </a:r>
          </a:p>
          <a:p>
            <a:endParaRPr lang="en-US" dirty="0"/>
          </a:p>
        </p:txBody>
      </p:sp>
      <p:sp>
        <p:nvSpPr>
          <p:cNvPr id="5" name="Text Placeholder 4">
            <a:extLst>
              <a:ext uri="{FF2B5EF4-FFF2-40B4-BE49-F238E27FC236}">
                <a16:creationId xmlns:a16="http://schemas.microsoft.com/office/drawing/2014/main" id="{CAD2A421-FBE2-4633-955F-F59FBF43FF6D}"/>
              </a:ext>
            </a:extLst>
          </p:cNvPr>
          <p:cNvSpPr>
            <a:spLocks noGrp="1"/>
          </p:cNvSpPr>
          <p:nvPr>
            <p:ph type="body" sz="quarter" idx="13"/>
          </p:nvPr>
        </p:nvSpPr>
        <p:spPr/>
        <p:txBody>
          <a:bodyPr>
            <a:normAutofit/>
          </a:bodyPr>
          <a:lstStyle/>
          <a:p>
            <a:pPr lvl="0" defTabSz="931591">
              <a:spcBef>
                <a:spcPts val="1019"/>
              </a:spcBef>
              <a:spcAft>
                <a:spcPts val="611"/>
              </a:spcAft>
            </a:pPr>
            <a:r>
              <a:rPr lang="en-US" sz="2853" dirty="0">
                <a:solidFill>
                  <a:srgbClr val="505050"/>
                </a:solidFill>
              </a:rPr>
              <a:t>Visual Studio Team Services</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Microsoft’s Continuous Integration &amp; Continuous Delivery Tool</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Test and deploy your code to production with high-performance pipelines. Start small and scale up as needed.</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VSTS has everything you love about Git with free private repositories, pull requests, and code review. </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Collaborate with coworkers then integrate with CI/CD to get your code to production fast.</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VSTS gives you configurable Kanban boards, interactive backlogs, simple planning tools, and out-of-the-box support for Scrum-all integrated together for traceability and reporting.</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Code once and share packages across your organization. Host your private </a:t>
            </a:r>
            <a:r>
              <a:rPr lang="en-US" sz="1400" dirty="0" err="1">
                <a:latin typeface="Segoe UI"/>
              </a:rPr>
              <a:t>Nuget</a:t>
            </a:r>
            <a:r>
              <a:rPr lang="en-US" sz="1400" dirty="0">
                <a:latin typeface="Segoe UI"/>
              </a:rPr>
              <a:t>, </a:t>
            </a:r>
            <a:r>
              <a:rPr lang="en-US" sz="1400" dirty="0" err="1">
                <a:latin typeface="Segoe UI"/>
              </a:rPr>
              <a:t>npm</a:t>
            </a:r>
            <a:r>
              <a:rPr lang="en-US" sz="1400" dirty="0">
                <a:latin typeface="Segoe UI"/>
              </a:rPr>
              <a:t>, and Maven packages with VSTS for more reliable, scalable builds.</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Use VSTS to setup test plans and track and report manual tests, run automated test suites, and run cloud-based load tests.</a:t>
            </a:r>
          </a:p>
        </p:txBody>
      </p:sp>
      <p:pic>
        <p:nvPicPr>
          <p:cNvPr id="2" name="Picture 1">
            <a:extLst>
              <a:ext uri="{FF2B5EF4-FFF2-40B4-BE49-F238E27FC236}">
                <a16:creationId xmlns:a16="http://schemas.microsoft.com/office/drawing/2014/main" id="{9F3D07E5-F8D4-4677-91B5-EAA25A69B7B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82156" y="241112"/>
            <a:ext cx="1159650" cy="1144687"/>
          </a:xfrm>
          <a:prstGeom prst="rect">
            <a:avLst/>
          </a:prstGeom>
        </p:spPr>
      </p:pic>
      <p:pic>
        <p:nvPicPr>
          <p:cNvPr id="6" name="Picture 5">
            <a:extLst>
              <a:ext uri="{FF2B5EF4-FFF2-40B4-BE49-F238E27FC236}">
                <a16:creationId xmlns:a16="http://schemas.microsoft.com/office/drawing/2014/main" id="{C263D95C-C691-4580-A53D-B9F48582E26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484" y="2377607"/>
            <a:ext cx="5196745" cy="3005346"/>
          </a:xfrm>
          <a:prstGeom prst="rect">
            <a:avLst/>
          </a:prstGeom>
        </p:spPr>
      </p:pic>
      <p:pic>
        <p:nvPicPr>
          <p:cNvPr id="7" name="Picture 6">
            <a:extLst>
              <a:ext uri="{FF2B5EF4-FFF2-40B4-BE49-F238E27FC236}">
                <a16:creationId xmlns:a16="http://schemas.microsoft.com/office/drawing/2014/main" id="{4A1CD54E-CA95-4BCE-8327-A95CC8375BD7}"/>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558693" y="4508075"/>
            <a:ext cx="5970699" cy="2349925"/>
          </a:xfrm>
          <a:prstGeom prst="rect">
            <a:avLst/>
          </a:prstGeom>
        </p:spPr>
      </p:pic>
    </p:spTree>
    <p:extLst>
      <p:ext uri="{BB962C8B-B14F-4D97-AF65-F5344CB8AC3E}">
        <p14:creationId xmlns:p14="http://schemas.microsoft.com/office/powerpoint/2010/main" val="3835821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FF1FA-6748-48BD-B8D0-8683E871136D}"/>
              </a:ext>
            </a:extLst>
          </p:cNvPr>
          <p:cNvSpPr>
            <a:spLocks noGrp="1"/>
          </p:cNvSpPr>
          <p:nvPr>
            <p:ph type="title"/>
          </p:nvPr>
        </p:nvSpPr>
        <p:spPr/>
        <p:txBody>
          <a:bodyPr>
            <a:normAutofit/>
          </a:bodyPr>
          <a:lstStyle/>
          <a:p>
            <a:r>
              <a:rPr lang="en-US" sz="7200" dirty="0">
                <a:solidFill>
                  <a:srgbClr val="002060"/>
                </a:solidFill>
                <a:latin typeface="JACKPORT COLLEGE NCV" panose="02000506020000020004" pitchFamily="2" charset="0"/>
              </a:rPr>
              <a:t>Kick Off Agenda</a:t>
            </a:r>
          </a:p>
        </p:txBody>
      </p:sp>
      <p:sp>
        <p:nvSpPr>
          <p:cNvPr id="3" name="Content Placeholder 2">
            <a:extLst>
              <a:ext uri="{FF2B5EF4-FFF2-40B4-BE49-F238E27FC236}">
                <a16:creationId xmlns:a16="http://schemas.microsoft.com/office/drawing/2014/main" id="{7CB58242-ADBC-4BA2-B48A-94814CB1E086}"/>
              </a:ext>
            </a:extLst>
          </p:cNvPr>
          <p:cNvSpPr>
            <a:spLocks noGrp="1"/>
          </p:cNvSpPr>
          <p:nvPr>
            <p:ph idx="1"/>
          </p:nvPr>
        </p:nvSpPr>
        <p:spPr/>
        <p:txBody>
          <a:bodyPr>
            <a:normAutofit/>
          </a:bodyPr>
          <a:lstStyle/>
          <a:p>
            <a:r>
              <a:rPr lang="en-US" sz="3600" dirty="0">
                <a:latin typeface="Segoe UI Light" panose="020B0502040204020203" pitchFamily="34" charset="0"/>
                <a:cs typeface="Segoe UI Light" panose="020B0502040204020203" pitchFamily="34" charset="0"/>
              </a:rPr>
              <a:t>Welcome &amp; Intros</a:t>
            </a:r>
          </a:p>
          <a:p>
            <a:r>
              <a:rPr lang="en-US" sz="3600" dirty="0">
                <a:latin typeface="Segoe UI Light" panose="020B0502040204020203" pitchFamily="34" charset="0"/>
                <a:cs typeface="Segoe UI Light" panose="020B0502040204020203" pitchFamily="34" charset="0"/>
              </a:rPr>
              <a:t>How all of this will work</a:t>
            </a:r>
          </a:p>
          <a:p>
            <a:r>
              <a:rPr lang="en-US" sz="3600" dirty="0">
                <a:latin typeface="Segoe UI Light" panose="020B0502040204020203" pitchFamily="34" charset="0"/>
                <a:cs typeface="Segoe UI Light" panose="020B0502040204020203" pitchFamily="34" charset="0"/>
              </a:rPr>
              <a:t>Kick off &amp; squad formation</a:t>
            </a:r>
          </a:p>
          <a:p>
            <a:r>
              <a:rPr lang="en-US" sz="3600" dirty="0">
                <a:latin typeface="Segoe UI Light" panose="020B0502040204020203" pitchFamily="34" charset="0"/>
                <a:cs typeface="Segoe UI Light" panose="020B0502040204020203" pitchFamily="34" charset="0"/>
              </a:rPr>
              <a:t>Infrastructure as Code overview</a:t>
            </a:r>
          </a:p>
          <a:p>
            <a:r>
              <a:rPr lang="en-US" sz="3600" dirty="0">
                <a:latin typeface="Segoe UI Light" panose="020B0502040204020203" pitchFamily="34" charset="0"/>
                <a:cs typeface="Segoe UI Light" panose="020B0502040204020203" pitchFamily="34" charset="0"/>
              </a:rPr>
              <a:t>Hands on Challenges &amp; team learning!</a:t>
            </a:r>
          </a:p>
        </p:txBody>
      </p:sp>
    </p:spTree>
    <p:extLst>
      <p:ext uri="{BB962C8B-B14F-4D97-AF65-F5344CB8AC3E}">
        <p14:creationId xmlns:p14="http://schemas.microsoft.com/office/powerpoint/2010/main" val="438876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2139175"/>
          </a:xfrm>
        </p:spPr>
        <p:txBody>
          <a:bodyPr/>
          <a:lstStyle/>
          <a:p>
            <a:r>
              <a:rPr lang="en-US" dirty="0"/>
              <a:t>Azure Resource Manager Overview</a:t>
            </a:r>
          </a:p>
        </p:txBody>
      </p:sp>
    </p:spTree>
    <p:extLst>
      <p:ext uri="{BB962C8B-B14F-4D97-AF65-F5344CB8AC3E}">
        <p14:creationId xmlns:p14="http://schemas.microsoft.com/office/powerpoint/2010/main" val="96276828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 Placeholder 70">
            <a:extLst>
              <a:ext uri="{FF2B5EF4-FFF2-40B4-BE49-F238E27FC236}">
                <a16:creationId xmlns:a16="http://schemas.microsoft.com/office/drawing/2014/main" id="{80E184B4-1179-459E-8D10-AD7B8C0BB953}"/>
              </a:ext>
            </a:extLst>
          </p:cNvPr>
          <p:cNvSpPr txBox="1">
            <a:spLocks/>
          </p:cNvSpPr>
          <p:nvPr/>
        </p:nvSpPr>
        <p:spPr>
          <a:xfrm>
            <a:off x="1837983" y="1486746"/>
            <a:ext cx="8517602" cy="5243964"/>
          </a:xfrm>
          <a:prstGeom prst="rect">
            <a:avLst/>
          </a:prstGeom>
          <a:solidFill>
            <a:schemeClr val="bg1">
              <a:lumMod val="85000"/>
            </a:schemeClr>
          </a:solidFill>
        </p:spPr>
        <p:txBody>
          <a:bodyPr lIns="179285" tIns="179285" rIns="179285" bIns="179285" anchor="t"/>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2745" b="0" i="0" u="none" strike="noStrike" kern="1200" cap="none" spc="0" normalizeH="0" baseline="0" noProof="0" dirty="0">
                <a:ln>
                  <a:noFill/>
                </a:ln>
                <a:solidFill>
                  <a:srgbClr val="505050"/>
                </a:solidFill>
                <a:effectLst/>
                <a:uLnTx/>
                <a:uFillTx/>
                <a:latin typeface="Segoe UI Light"/>
                <a:ea typeface="ＭＳ Ｐゴシック" charset="0"/>
              </a:rPr>
              <a:t>Account and enterprise agreement</a:t>
            </a:r>
          </a:p>
        </p:txBody>
      </p:sp>
      <p:sp>
        <p:nvSpPr>
          <p:cNvPr id="64" name="Text Placeholder 70">
            <a:extLst>
              <a:ext uri="{FF2B5EF4-FFF2-40B4-BE49-F238E27FC236}">
                <a16:creationId xmlns:a16="http://schemas.microsoft.com/office/drawing/2014/main" id="{969FEAE1-25E2-474C-A9F1-039129CA8CE3}"/>
              </a:ext>
            </a:extLst>
          </p:cNvPr>
          <p:cNvSpPr txBox="1">
            <a:spLocks/>
          </p:cNvSpPr>
          <p:nvPr/>
        </p:nvSpPr>
        <p:spPr>
          <a:xfrm>
            <a:off x="2211492" y="2233766"/>
            <a:ext cx="7769017" cy="4296360"/>
          </a:xfrm>
          <a:prstGeom prst="rect">
            <a:avLst/>
          </a:prstGeom>
          <a:solidFill>
            <a:schemeClr val="accent2"/>
          </a:solidFill>
        </p:spPr>
        <p:txBody>
          <a:bodyPr lIns="179285" tIns="179285" rIns="179285" bIns="179285" anchor="t"/>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3137" b="0" i="0" u="none" strike="noStrike" kern="1200" cap="none" spc="0" normalizeH="0" baseline="0" noProof="0" dirty="0">
                <a:ln>
                  <a:noFill/>
                </a:ln>
                <a:solidFill>
                  <a:srgbClr val="FFFFFF"/>
                </a:solidFill>
                <a:effectLst/>
                <a:uLnTx/>
                <a:uFillTx/>
                <a:latin typeface="Segoe UI Light"/>
                <a:ea typeface="ＭＳ Ｐゴシック" charset="0"/>
              </a:rPr>
              <a:t>Subscription(s)</a:t>
            </a:r>
          </a:p>
        </p:txBody>
      </p:sp>
      <p:sp>
        <p:nvSpPr>
          <p:cNvPr id="2" name="Title 1"/>
          <p:cNvSpPr>
            <a:spLocks noGrp="1"/>
          </p:cNvSpPr>
          <p:nvPr>
            <p:ph type="title"/>
          </p:nvPr>
        </p:nvSpPr>
        <p:spPr/>
        <p:txBody>
          <a:bodyPr/>
          <a:lstStyle/>
          <a:p>
            <a:r>
              <a:rPr lang="en-US" dirty="0"/>
              <a:t>Azure structure</a:t>
            </a:r>
          </a:p>
        </p:txBody>
      </p:sp>
      <p:sp>
        <p:nvSpPr>
          <p:cNvPr id="106" name="Text Placeholder 70">
            <a:extLst>
              <a:ext uri="{FF2B5EF4-FFF2-40B4-BE49-F238E27FC236}">
                <a16:creationId xmlns:a16="http://schemas.microsoft.com/office/drawing/2014/main" id="{C93173EE-344F-4838-881D-29999ABB4EB5}"/>
              </a:ext>
            </a:extLst>
          </p:cNvPr>
          <p:cNvSpPr txBox="1">
            <a:spLocks/>
          </p:cNvSpPr>
          <p:nvPr/>
        </p:nvSpPr>
        <p:spPr>
          <a:xfrm>
            <a:off x="2621647" y="2980788"/>
            <a:ext cx="3286891" cy="3286891"/>
          </a:xfrm>
          <a:prstGeom prst="rect">
            <a:avLst/>
          </a:prstGeom>
          <a:solidFill>
            <a:schemeClr val="accent3"/>
          </a:solidFill>
        </p:spPr>
        <p:txBody>
          <a:bodyPr lIns="179285" tIns="179285" rIns="179285" bIns="179285" anchor="t"/>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2745" b="0" i="0" u="none" strike="noStrike" kern="1200" cap="none" spc="0" normalizeH="0" baseline="0" noProof="0" dirty="0">
                <a:ln>
                  <a:noFill/>
                </a:ln>
                <a:solidFill>
                  <a:srgbClr val="FFFFFF"/>
                </a:solidFill>
                <a:effectLst/>
                <a:uLnTx/>
                <a:uFillTx/>
                <a:latin typeface="Segoe UI Light"/>
                <a:ea typeface="ＭＳ Ｐゴシック" charset="0"/>
              </a:rPr>
              <a:t>Resource group</a:t>
            </a:r>
          </a:p>
        </p:txBody>
      </p:sp>
      <p:sp>
        <p:nvSpPr>
          <p:cNvPr id="150" name="Text Placeholder 70">
            <a:extLst>
              <a:ext uri="{FF2B5EF4-FFF2-40B4-BE49-F238E27FC236}">
                <a16:creationId xmlns:a16="http://schemas.microsoft.com/office/drawing/2014/main" id="{C93173EE-344F-4838-881D-29999ABB4EB5}"/>
              </a:ext>
            </a:extLst>
          </p:cNvPr>
          <p:cNvSpPr txBox="1">
            <a:spLocks/>
          </p:cNvSpPr>
          <p:nvPr/>
        </p:nvSpPr>
        <p:spPr>
          <a:xfrm>
            <a:off x="6283463" y="2980788"/>
            <a:ext cx="3286891" cy="3286891"/>
          </a:xfrm>
          <a:prstGeom prst="rect">
            <a:avLst/>
          </a:prstGeom>
          <a:solidFill>
            <a:schemeClr val="accent4"/>
          </a:solidFill>
        </p:spPr>
        <p:txBody>
          <a:bodyPr lIns="179285" tIns="179285" rIns="179285" bIns="179285" anchor="t"/>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2745" b="0" i="0" u="none" strike="noStrike" kern="1200" cap="none" spc="0" normalizeH="0" baseline="0" noProof="0" dirty="0">
                <a:ln>
                  <a:noFill/>
                </a:ln>
                <a:solidFill>
                  <a:srgbClr val="FFFFFF"/>
                </a:solidFill>
                <a:effectLst/>
                <a:uLnTx/>
                <a:uFillTx/>
                <a:latin typeface="Segoe UI Light"/>
                <a:ea typeface="ＭＳ Ｐゴシック" charset="0"/>
              </a:rPr>
              <a:t>Resource group</a:t>
            </a:r>
          </a:p>
        </p:txBody>
      </p:sp>
      <p:sp>
        <p:nvSpPr>
          <p:cNvPr id="86" name="Text Placeholder 70">
            <a:extLst>
              <a:ext uri="{FF2B5EF4-FFF2-40B4-BE49-F238E27FC236}">
                <a16:creationId xmlns:a16="http://schemas.microsoft.com/office/drawing/2014/main" id="{9FF09943-AEDB-4DF9-9210-4BF6F2D9EE98}"/>
              </a:ext>
            </a:extLst>
          </p:cNvPr>
          <p:cNvSpPr txBox="1">
            <a:spLocks/>
          </p:cNvSpPr>
          <p:nvPr/>
        </p:nvSpPr>
        <p:spPr>
          <a:xfrm>
            <a:off x="8379308" y="5765105"/>
            <a:ext cx="907693" cy="280605"/>
          </a:xfrm>
          <a:prstGeom prst="rect">
            <a:avLst/>
          </a:prstGeom>
        </p:spPr>
        <p:txBody>
          <a:bodyPr wrap="none" lIns="89642" rIns="89642" anchor="ctr">
            <a:spAutoFit/>
          </a:bodyPr>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t>Templates</a:t>
            </a:r>
          </a:p>
        </p:txBody>
      </p:sp>
      <p:sp>
        <p:nvSpPr>
          <p:cNvPr id="107" name="Text Placeholder 70">
            <a:extLst>
              <a:ext uri="{FF2B5EF4-FFF2-40B4-BE49-F238E27FC236}">
                <a16:creationId xmlns:a16="http://schemas.microsoft.com/office/drawing/2014/main" id="{54F4C660-6AB2-40D3-B815-CEEEB6008A66}"/>
              </a:ext>
            </a:extLst>
          </p:cNvPr>
          <p:cNvSpPr txBox="1">
            <a:spLocks/>
          </p:cNvSpPr>
          <p:nvPr/>
        </p:nvSpPr>
        <p:spPr>
          <a:xfrm>
            <a:off x="3022827" y="5670062"/>
            <a:ext cx="1211557" cy="470693"/>
          </a:xfrm>
          <a:prstGeom prst="rect">
            <a:avLst/>
          </a:prstGeom>
        </p:spPr>
        <p:txBody>
          <a:bodyPr wrap="none" lIns="89642" rIns="89642" anchor="ctr">
            <a:spAutoFit/>
          </a:bodyPr>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t>Role-based </a:t>
            </a:r>
            <a:b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br>
            <a: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t>access control</a:t>
            </a:r>
          </a:p>
        </p:txBody>
      </p:sp>
      <p:sp>
        <p:nvSpPr>
          <p:cNvPr id="108" name="Text Placeholder 70">
            <a:extLst>
              <a:ext uri="{FF2B5EF4-FFF2-40B4-BE49-F238E27FC236}">
                <a16:creationId xmlns:a16="http://schemas.microsoft.com/office/drawing/2014/main" id="{F19A7EF5-F8F8-4DD5-99A5-4968347090D4}"/>
              </a:ext>
            </a:extLst>
          </p:cNvPr>
          <p:cNvSpPr txBox="1">
            <a:spLocks/>
          </p:cNvSpPr>
          <p:nvPr/>
        </p:nvSpPr>
        <p:spPr>
          <a:xfrm>
            <a:off x="4658561" y="5765105"/>
            <a:ext cx="495272" cy="280605"/>
          </a:xfrm>
          <a:prstGeom prst="rect">
            <a:avLst/>
          </a:prstGeom>
        </p:spPr>
        <p:txBody>
          <a:bodyPr wrap="none" lIns="89642" rIns="89642" anchor="ctr">
            <a:spAutoFit/>
          </a:bodyPr>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t>Tags</a:t>
            </a:r>
          </a:p>
        </p:txBody>
      </p:sp>
      <p:sp>
        <p:nvSpPr>
          <p:cNvPr id="63" name="Text Placeholder 70">
            <a:extLst>
              <a:ext uri="{FF2B5EF4-FFF2-40B4-BE49-F238E27FC236}">
                <a16:creationId xmlns:a16="http://schemas.microsoft.com/office/drawing/2014/main" id="{C27A0EB9-2D8D-42F7-9D35-D805090D8C28}"/>
              </a:ext>
            </a:extLst>
          </p:cNvPr>
          <p:cNvSpPr txBox="1">
            <a:spLocks/>
          </p:cNvSpPr>
          <p:nvPr/>
        </p:nvSpPr>
        <p:spPr>
          <a:xfrm>
            <a:off x="6628771" y="5670062"/>
            <a:ext cx="1405227" cy="470693"/>
          </a:xfrm>
          <a:prstGeom prst="rect">
            <a:avLst/>
          </a:prstGeom>
        </p:spPr>
        <p:txBody>
          <a:bodyPr wrap="none" lIns="89642" rIns="89642" anchor="ctr">
            <a:spAutoFit/>
          </a:bodyPr>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t>Azure Resource </a:t>
            </a:r>
            <a:b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br>
            <a: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t>Manager policy</a:t>
            </a:r>
          </a:p>
        </p:txBody>
      </p:sp>
      <p:grpSp>
        <p:nvGrpSpPr>
          <p:cNvPr id="26" name="Group 25"/>
          <p:cNvGrpSpPr/>
          <p:nvPr/>
        </p:nvGrpSpPr>
        <p:grpSpPr>
          <a:xfrm>
            <a:off x="6895761" y="3653106"/>
            <a:ext cx="2370926" cy="1878224"/>
            <a:chOff x="7034035" y="3918176"/>
            <a:chExt cx="2418468" cy="1915886"/>
          </a:xfrm>
        </p:grpSpPr>
        <p:pic>
          <p:nvPicPr>
            <p:cNvPr id="138" name="Picture 137"/>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8777930" y="3998005"/>
              <a:ext cx="459484" cy="459484"/>
            </a:xfrm>
            <a:prstGeom prst="rect">
              <a:avLst/>
            </a:prstGeom>
          </p:spPr>
        </p:pic>
        <p:grpSp>
          <p:nvGrpSpPr>
            <p:cNvPr id="140" name="Group 139"/>
            <p:cNvGrpSpPr/>
            <p:nvPr/>
          </p:nvGrpSpPr>
          <p:grpSpPr>
            <a:xfrm>
              <a:off x="8731717" y="4637272"/>
              <a:ext cx="551909" cy="434351"/>
              <a:chOff x="6060197" y="5085291"/>
              <a:chExt cx="615897" cy="484709"/>
            </a:xfrm>
          </p:grpSpPr>
          <p:sp>
            <p:nvSpPr>
              <p:cNvPr id="141" name="Freeform 140"/>
              <p:cNvSpPr>
                <a:spLocks noChangeAspect="1"/>
              </p:cNvSpPr>
              <p:nvPr/>
            </p:nvSpPr>
            <p:spPr bwMode="black">
              <a:xfrm>
                <a:off x="6060197" y="5085291"/>
                <a:ext cx="615897" cy="48470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2" name="Picture 14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77900" y="5173662"/>
                <a:ext cx="180491" cy="217459"/>
              </a:xfrm>
              <a:prstGeom prst="rect">
                <a:avLst/>
              </a:prstGeom>
            </p:spPr>
          </p:pic>
        </p:grpSp>
        <p:grpSp>
          <p:nvGrpSpPr>
            <p:cNvPr id="20" name="Group 19"/>
            <p:cNvGrpSpPr/>
            <p:nvPr/>
          </p:nvGrpSpPr>
          <p:grpSpPr>
            <a:xfrm>
              <a:off x="8676156" y="5231530"/>
              <a:ext cx="776347" cy="602532"/>
              <a:chOff x="4423428" y="5105731"/>
              <a:chExt cx="741058" cy="575144"/>
            </a:xfrm>
          </p:grpSpPr>
          <p:grpSp>
            <p:nvGrpSpPr>
              <p:cNvPr id="139" name="Group 138"/>
              <p:cNvGrpSpPr/>
              <p:nvPr/>
            </p:nvGrpSpPr>
            <p:grpSpPr>
              <a:xfrm>
                <a:off x="4520576" y="5105731"/>
                <a:ext cx="643910" cy="575144"/>
                <a:chOff x="6111767" y="5628748"/>
                <a:chExt cx="752782" cy="672389"/>
              </a:xfrm>
            </p:grpSpPr>
            <p:pic>
              <p:nvPicPr>
                <p:cNvPr id="143" name="Picture 14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11767" y="5628748"/>
                  <a:ext cx="512756" cy="597000"/>
                </a:xfrm>
                <a:prstGeom prst="rect">
                  <a:avLst/>
                </a:prstGeom>
              </p:spPr>
            </p:pic>
            <p:sp>
              <p:nvSpPr>
                <p:cNvPr id="144" name="Freeform 143"/>
                <p:cNvSpPr>
                  <a:spLocks noChangeAspect="1"/>
                </p:cNvSpPr>
                <p:nvPr/>
              </p:nvSpPr>
              <p:spPr bwMode="black">
                <a:xfrm>
                  <a:off x="6315909" y="5976672"/>
                  <a:ext cx="548640" cy="324465"/>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accent4"/>
                </a:solidFill>
                <a:ln w="19050">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9" name="TextBox 18"/>
              <p:cNvSpPr txBox="1"/>
              <p:nvPr/>
            </p:nvSpPr>
            <p:spPr>
              <a:xfrm>
                <a:off x="4423428" y="5129335"/>
                <a:ext cx="647861" cy="463449"/>
              </a:xfrm>
              <a:prstGeom prst="rect">
                <a:avLst/>
              </a:prstGeom>
              <a:noFill/>
            </p:spPr>
            <p:txBody>
              <a:bodyPr wrap="none" lIns="179285" tIns="143428" rIns="179285" bIns="143428" rtlCol="0" anchor="ctr">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442359"/>
                    </a:solidFill>
                    <a:effectLst/>
                    <a:uLnTx/>
                    <a:uFillTx/>
                    <a:latin typeface="Segoe UI"/>
                    <a:ea typeface="+mn-ea"/>
                    <a:cs typeface="+mn-cs"/>
                  </a:rPr>
                  <a:t>SQL</a:t>
                </a:r>
              </a:p>
            </p:txBody>
          </p:sp>
        </p:grpSp>
        <p:sp>
          <p:nvSpPr>
            <p:cNvPr id="18" name="Left Bracket 17"/>
            <p:cNvSpPr/>
            <p:nvPr/>
          </p:nvSpPr>
          <p:spPr>
            <a:xfrm>
              <a:off x="8390056" y="3918176"/>
              <a:ext cx="342781" cy="1915886"/>
            </a:xfrm>
            <a:prstGeom prst="leftBracket">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67" name="Picture 16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34035" y="4523593"/>
              <a:ext cx="888718" cy="705052"/>
            </a:xfrm>
            <a:prstGeom prst="rect">
              <a:avLst/>
            </a:prstGeom>
          </p:spPr>
        </p:pic>
      </p:grpSp>
      <p:grpSp>
        <p:nvGrpSpPr>
          <p:cNvPr id="182" name="Group 181"/>
          <p:cNvGrpSpPr/>
          <p:nvPr/>
        </p:nvGrpSpPr>
        <p:grpSpPr>
          <a:xfrm>
            <a:off x="3192981" y="3653106"/>
            <a:ext cx="2370926" cy="1878224"/>
            <a:chOff x="7034035" y="3918176"/>
            <a:chExt cx="2418468" cy="1915886"/>
          </a:xfrm>
        </p:grpSpPr>
        <p:pic>
          <p:nvPicPr>
            <p:cNvPr id="183" name="Picture 182"/>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8777930" y="3998005"/>
              <a:ext cx="459484" cy="459484"/>
            </a:xfrm>
            <a:prstGeom prst="rect">
              <a:avLst/>
            </a:prstGeom>
          </p:spPr>
        </p:pic>
        <p:grpSp>
          <p:nvGrpSpPr>
            <p:cNvPr id="184" name="Group 183"/>
            <p:cNvGrpSpPr/>
            <p:nvPr/>
          </p:nvGrpSpPr>
          <p:grpSpPr>
            <a:xfrm>
              <a:off x="8731717" y="4637272"/>
              <a:ext cx="551909" cy="434351"/>
              <a:chOff x="6060197" y="5085291"/>
              <a:chExt cx="615897" cy="484709"/>
            </a:xfrm>
          </p:grpSpPr>
          <p:sp>
            <p:nvSpPr>
              <p:cNvPr id="192" name="Freeform 191"/>
              <p:cNvSpPr>
                <a:spLocks noChangeAspect="1"/>
              </p:cNvSpPr>
              <p:nvPr/>
            </p:nvSpPr>
            <p:spPr bwMode="black">
              <a:xfrm>
                <a:off x="6060197" y="5085291"/>
                <a:ext cx="615897" cy="48470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3" name="Picture 19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77900" y="5173662"/>
                <a:ext cx="180491" cy="217459"/>
              </a:xfrm>
              <a:prstGeom prst="rect">
                <a:avLst/>
              </a:prstGeom>
            </p:spPr>
          </p:pic>
        </p:grpSp>
        <p:grpSp>
          <p:nvGrpSpPr>
            <p:cNvPr id="185" name="Group 184"/>
            <p:cNvGrpSpPr/>
            <p:nvPr/>
          </p:nvGrpSpPr>
          <p:grpSpPr>
            <a:xfrm>
              <a:off x="8676156" y="5231530"/>
              <a:ext cx="776347" cy="602532"/>
              <a:chOff x="4423428" y="5105731"/>
              <a:chExt cx="741058" cy="575144"/>
            </a:xfrm>
          </p:grpSpPr>
          <p:grpSp>
            <p:nvGrpSpPr>
              <p:cNvPr id="188" name="Group 187"/>
              <p:cNvGrpSpPr/>
              <p:nvPr/>
            </p:nvGrpSpPr>
            <p:grpSpPr>
              <a:xfrm>
                <a:off x="4520576" y="5105731"/>
                <a:ext cx="643910" cy="575144"/>
                <a:chOff x="6111767" y="5628748"/>
                <a:chExt cx="752782" cy="672389"/>
              </a:xfrm>
            </p:grpSpPr>
            <p:pic>
              <p:nvPicPr>
                <p:cNvPr id="190" name="Picture 18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11767" y="5628748"/>
                  <a:ext cx="512756" cy="597000"/>
                </a:xfrm>
                <a:prstGeom prst="rect">
                  <a:avLst/>
                </a:prstGeom>
              </p:spPr>
            </p:pic>
            <p:sp>
              <p:nvSpPr>
                <p:cNvPr id="191" name="Freeform 190"/>
                <p:cNvSpPr>
                  <a:spLocks noChangeAspect="1"/>
                </p:cNvSpPr>
                <p:nvPr/>
              </p:nvSpPr>
              <p:spPr bwMode="black">
                <a:xfrm>
                  <a:off x="6315909" y="5976672"/>
                  <a:ext cx="548640" cy="324465"/>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accent3"/>
                </a:solidFill>
                <a:ln w="19050">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89" name="TextBox 188"/>
              <p:cNvSpPr txBox="1"/>
              <p:nvPr/>
            </p:nvSpPr>
            <p:spPr>
              <a:xfrm>
                <a:off x="4423428" y="5129335"/>
                <a:ext cx="647861" cy="463449"/>
              </a:xfrm>
              <a:prstGeom prst="rect">
                <a:avLst/>
              </a:prstGeom>
              <a:noFill/>
            </p:spPr>
            <p:txBody>
              <a:bodyPr wrap="none" lIns="179285" tIns="143428" rIns="179285" bIns="143428" rtlCol="0" anchor="ctr">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442359"/>
                    </a:solidFill>
                    <a:effectLst/>
                    <a:uLnTx/>
                    <a:uFillTx/>
                    <a:latin typeface="Segoe UI"/>
                    <a:ea typeface="+mn-ea"/>
                    <a:cs typeface="+mn-cs"/>
                  </a:rPr>
                  <a:t>SQL</a:t>
                </a:r>
              </a:p>
            </p:txBody>
          </p:sp>
        </p:grpSp>
        <p:sp>
          <p:nvSpPr>
            <p:cNvPr id="186" name="Left Bracket 185"/>
            <p:cNvSpPr/>
            <p:nvPr/>
          </p:nvSpPr>
          <p:spPr>
            <a:xfrm>
              <a:off x="8390056" y="3918176"/>
              <a:ext cx="342781" cy="1915886"/>
            </a:xfrm>
            <a:prstGeom prst="leftBracket">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87" name="Picture 18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34035" y="4523593"/>
              <a:ext cx="888718" cy="705052"/>
            </a:xfrm>
            <a:prstGeom prst="rect">
              <a:avLst/>
            </a:prstGeom>
          </p:spPr>
        </p:pic>
      </p:grpSp>
    </p:spTree>
    <p:extLst>
      <p:ext uri="{BB962C8B-B14F-4D97-AF65-F5344CB8AC3E}">
        <p14:creationId xmlns:p14="http://schemas.microsoft.com/office/powerpoint/2010/main" val="96064048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3548024" y="1327789"/>
            <a:ext cx="8829251" cy="5105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ext Placeholder 1"/>
          <p:cNvSpPr>
            <a:spLocks noGrp="1"/>
          </p:cNvSpPr>
          <p:nvPr>
            <p:ph type="body" sz="quarter" idx="11"/>
          </p:nvPr>
        </p:nvSpPr>
        <p:spPr>
          <a:xfrm>
            <a:off x="263013" y="2403403"/>
            <a:ext cx="3285011" cy="1777923"/>
          </a:xfrm>
        </p:spPr>
        <p:txBody>
          <a:bodyPr/>
          <a:lstStyle/>
          <a:p>
            <a:r>
              <a:rPr lang="en-US" sz="2353" dirty="0"/>
              <a:t>Azure Resource Manager or ARM management interface for Azure</a:t>
            </a:r>
          </a:p>
        </p:txBody>
      </p:sp>
      <p:sp>
        <p:nvSpPr>
          <p:cNvPr id="3" name="Text Placeholder 2"/>
          <p:cNvSpPr>
            <a:spLocks noGrp="1"/>
          </p:cNvSpPr>
          <p:nvPr>
            <p:ph type="body" sz="quarter" idx="10"/>
          </p:nvPr>
        </p:nvSpPr>
        <p:spPr/>
        <p:txBody>
          <a:bodyPr/>
          <a:lstStyle/>
          <a:p>
            <a:endParaRPr lang="en-US" dirty="0"/>
          </a:p>
        </p:txBody>
      </p:sp>
      <p:sp>
        <p:nvSpPr>
          <p:cNvPr id="4" name="Title 3"/>
          <p:cNvSpPr>
            <a:spLocks noGrp="1"/>
          </p:cNvSpPr>
          <p:nvPr>
            <p:ph type="title"/>
          </p:nvPr>
        </p:nvSpPr>
        <p:spPr/>
        <p:txBody>
          <a:bodyPr>
            <a:normAutofit fontScale="90000"/>
          </a:bodyPr>
          <a:lstStyle/>
          <a:p>
            <a:r>
              <a:rPr lang="en-US" dirty="0"/>
              <a:t>Azure Resource Manager</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89492" y="1598875"/>
            <a:ext cx="7766691" cy="4629357"/>
          </a:xfrm>
          <a:prstGeom prst="rect">
            <a:avLst/>
          </a:prstGeom>
        </p:spPr>
      </p:pic>
    </p:spTree>
    <p:extLst>
      <p:ext uri="{BB962C8B-B14F-4D97-AF65-F5344CB8AC3E}">
        <p14:creationId xmlns:p14="http://schemas.microsoft.com/office/powerpoint/2010/main" val="230228651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D4E5EDF-8513-4863-BC4E-40D37375428F}"/>
              </a:ext>
            </a:extLst>
          </p:cNvPr>
          <p:cNvGrpSpPr/>
          <p:nvPr/>
        </p:nvGrpSpPr>
        <p:grpSpPr>
          <a:xfrm>
            <a:off x="3531435" y="3925483"/>
            <a:ext cx="8464365" cy="2781814"/>
            <a:chOff x="5878954" y="1658002"/>
            <a:chExt cx="5929327" cy="1958359"/>
          </a:xfrm>
        </p:grpSpPr>
        <p:sp>
          <p:nvSpPr>
            <p:cNvPr id="16" name="Rounded Rectangle 7">
              <a:extLst>
                <a:ext uri="{FF2B5EF4-FFF2-40B4-BE49-F238E27FC236}">
                  <a16:creationId xmlns:a16="http://schemas.microsoft.com/office/drawing/2014/main" id="{CF2151DE-4CBB-4F34-A37C-1131D844AC20}"/>
                </a:ext>
              </a:extLst>
            </p:cNvPr>
            <p:cNvSpPr/>
            <p:nvPr/>
          </p:nvSpPr>
          <p:spPr>
            <a:xfrm>
              <a:off x="6704453" y="2344679"/>
              <a:ext cx="1182973" cy="307740"/>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546A">
                      <a:alpha val="99000"/>
                    </a:srgbClr>
                  </a:solidFill>
                  <a:effectLst/>
                  <a:uLnTx/>
                  <a:uFillTx/>
                  <a:latin typeface="Segoe UI"/>
                  <a:ea typeface="+mn-ea"/>
                  <a:cs typeface="+mn-cs"/>
                </a:rPr>
                <a:t>Subscription</a:t>
              </a:r>
            </a:p>
          </p:txBody>
        </p:sp>
        <p:sp>
          <p:nvSpPr>
            <p:cNvPr id="17" name="Rounded Rectangle 10">
              <a:extLst>
                <a:ext uri="{FF2B5EF4-FFF2-40B4-BE49-F238E27FC236}">
                  <a16:creationId xmlns:a16="http://schemas.microsoft.com/office/drawing/2014/main" id="{78FA6095-11A4-4F91-83EC-6F0A8E628A8C}"/>
                </a:ext>
              </a:extLst>
            </p:cNvPr>
            <p:cNvSpPr/>
            <p:nvPr/>
          </p:nvSpPr>
          <p:spPr>
            <a:xfrm>
              <a:off x="5878954" y="3278736"/>
              <a:ext cx="1185265" cy="337625"/>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546A">
                      <a:alpha val="99000"/>
                    </a:srgbClr>
                  </a:solidFill>
                  <a:effectLst/>
                  <a:uLnTx/>
                  <a:uFillTx/>
                  <a:latin typeface="Segoe UI"/>
                  <a:ea typeface="+mn-ea"/>
                  <a:cs typeface="+mn-cs"/>
                </a:rPr>
                <a:t>Resource Group</a:t>
              </a:r>
            </a:p>
          </p:txBody>
        </p:sp>
        <p:sp>
          <p:nvSpPr>
            <p:cNvPr id="18" name="Rounded Rectangle 13">
              <a:extLst>
                <a:ext uri="{FF2B5EF4-FFF2-40B4-BE49-F238E27FC236}">
                  <a16:creationId xmlns:a16="http://schemas.microsoft.com/office/drawing/2014/main" id="{7535FF23-0965-4C3A-BC03-5E89865E3F58}"/>
                </a:ext>
              </a:extLst>
            </p:cNvPr>
            <p:cNvSpPr/>
            <p:nvPr/>
          </p:nvSpPr>
          <p:spPr>
            <a:xfrm>
              <a:off x="7450611" y="3278736"/>
              <a:ext cx="1185265" cy="337625"/>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546A">
                      <a:alpha val="99000"/>
                    </a:srgbClr>
                  </a:solidFill>
                  <a:effectLst/>
                  <a:uLnTx/>
                  <a:uFillTx/>
                  <a:latin typeface="Segoe UI"/>
                  <a:ea typeface="+mn-ea"/>
                  <a:cs typeface="+mn-cs"/>
                </a:rPr>
                <a:t>Resource Group</a:t>
              </a:r>
            </a:p>
          </p:txBody>
        </p:sp>
        <p:sp>
          <p:nvSpPr>
            <p:cNvPr id="19" name="Rounded Rectangle 19">
              <a:extLst>
                <a:ext uri="{FF2B5EF4-FFF2-40B4-BE49-F238E27FC236}">
                  <a16:creationId xmlns:a16="http://schemas.microsoft.com/office/drawing/2014/main" id="{5B595A43-CDEC-49CD-8709-E5A9B9A269CE}"/>
                </a:ext>
              </a:extLst>
            </p:cNvPr>
            <p:cNvSpPr/>
            <p:nvPr/>
          </p:nvSpPr>
          <p:spPr>
            <a:xfrm>
              <a:off x="9022268" y="3278735"/>
              <a:ext cx="1185265" cy="337558"/>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546A">
                      <a:alpha val="99000"/>
                    </a:srgbClr>
                  </a:solidFill>
                  <a:effectLst/>
                  <a:uLnTx/>
                  <a:uFillTx/>
                  <a:latin typeface="Segoe UI"/>
                  <a:ea typeface="+mn-ea"/>
                  <a:cs typeface="+mn-cs"/>
                </a:rPr>
                <a:t>Resource Group</a:t>
              </a:r>
            </a:p>
          </p:txBody>
        </p:sp>
        <p:sp>
          <p:nvSpPr>
            <p:cNvPr id="20" name="Rounded Rectangle 7">
              <a:extLst>
                <a:ext uri="{FF2B5EF4-FFF2-40B4-BE49-F238E27FC236}">
                  <a16:creationId xmlns:a16="http://schemas.microsoft.com/office/drawing/2014/main" id="{416C816C-0C6D-4F41-8044-35D6B23F04F9}"/>
                </a:ext>
              </a:extLst>
            </p:cNvPr>
            <p:cNvSpPr/>
            <p:nvPr/>
          </p:nvSpPr>
          <p:spPr>
            <a:xfrm>
              <a:off x="9022267" y="2345717"/>
              <a:ext cx="1182973" cy="307740"/>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546A">
                      <a:alpha val="99000"/>
                    </a:srgbClr>
                  </a:solidFill>
                  <a:effectLst/>
                  <a:uLnTx/>
                  <a:uFillTx/>
                  <a:latin typeface="Segoe UI"/>
                  <a:ea typeface="+mn-ea"/>
                  <a:cs typeface="+mn-cs"/>
                </a:rPr>
                <a:t>Subscription</a:t>
              </a:r>
            </a:p>
          </p:txBody>
        </p:sp>
        <p:sp>
          <p:nvSpPr>
            <p:cNvPr id="21" name="Right Brace 20">
              <a:extLst>
                <a:ext uri="{FF2B5EF4-FFF2-40B4-BE49-F238E27FC236}">
                  <a16:creationId xmlns:a16="http://schemas.microsoft.com/office/drawing/2014/main" id="{2BA6FC15-B523-434D-A9CE-9D3B8575A560}"/>
                </a:ext>
              </a:extLst>
            </p:cNvPr>
            <p:cNvSpPr/>
            <p:nvPr/>
          </p:nvSpPr>
          <p:spPr>
            <a:xfrm rot="16200000">
              <a:off x="8083890" y="803390"/>
              <a:ext cx="675250" cy="2384476"/>
            </a:xfrm>
            <a:prstGeom prst="rightBrace">
              <a:avLst>
                <a:gd name="adj1" fmla="val 0"/>
                <a:gd name="adj2" fmla="val 50000"/>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2" name="Right Brace 21">
              <a:extLst>
                <a:ext uri="{FF2B5EF4-FFF2-40B4-BE49-F238E27FC236}">
                  <a16:creationId xmlns:a16="http://schemas.microsoft.com/office/drawing/2014/main" id="{2CC786A8-83C3-463A-980F-E359710838D6}"/>
                </a:ext>
              </a:extLst>
            </p:cNvPr>
            <p:cNvSpPr/>
            <p:nvPr/>
          </p:nvSpPr>
          <p:spPr>
            <a:xfrm rot="16200000">
              <a:off x="6936216" y="2205437"/>
              <a:ext cx="586123" cy="1572900"/>
            </a:xfrm>
            <a:prstGeom prst="rightBrace">
              <a:avLst>
                <a:gd name="adj1" fmla="val 0"/>
                <a:gd name="adj2" fmla="val 50000"/>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cxnSp>
          <p:nvCxnSpPr>
            <p:cNvPr id="23" name="Straight Connector 22">
              <a:extLst>
                <a:ext uri="{FF2B5EF4-FFF2-40B4-BE49-F238E27FC236}">
                  <a16:creationId xmlns:a16="http://schemas.microsoft.com/office/drawing/2014/main" id="{1F8E10F8-403D-472C-8CF3-9039A00AFDD7}"/>
                </a:ext>
              </a:extLst>
            </p:cNvPr>
            <p:cNvCxnSpPr/>
            <p:nvPr/>
          </p:nvCxnSpPr>
          <p:spPr>
            <a:xfrm>
              <a:off x="9615156" y="2652419"/>
              <a:ext cx="0" cy="61897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Rounded Rectangle 7">
              <a:extLst>
                <a:ext uri="{FF2B5EF4-FFF2-40B4-BE49-F238E27FC236}">
                  <a16:creationId xmlns:a16="http://schemas.microsoft.com/office/drawing/2014/main" id="{D945A8B7-9D6F-47D6-8D6F-7686E7384438}"/>
                </a:ext>
              </a:extLst>
            </p:cNvPr>
            <p:cNvSpPr/>
            <p:nvPr/>
          </p:nvSpPr>
          <p:spPr>
            <a:xfrm>
              <a:off x="7802768" y="1813621"/>
              <a:ext cx="1182973" cy="307740"/>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546A">
                      <a:alpha val="99000"/>
                    </a:srgbClr>
                  </a:solidFill>
                  <a:effectLst/>
                  <a:uLnTx/>
                  <a:uFillTx/>
                  <a:latin typeface="Segoe UI"/>
                  <a:ea typeface="+mn-ea"/>
                  <a:cs typeface="+mn-cs"/>
                </a:rPr>
                <a:t>Tenant</a:t>
              </a:r>
            </a:p>
          </p:txBody>
        </p:sp>
        <p:sp>
          <p:nvSpPr>
            <p:cNvPr id="25" name="Rounded Rectangle 7">
              <a:extLst>
                <a:ext uri="{FF2B5EF4-FFF2-40B4-BE49-F238E27FC236}">
                  <a16:creationId xmlns:a16="http://schemas.microsoft.com/office/drawing/2014/main" id="{B47F4AF2-4BE3-41A6-8A61-C86782B148EF}"/>
                </a:ext>
              </a:extLst>
            </p:cNvPr>
            <p:cNvSpPr/>
            <p:nvPr/>
          </p:nvSpPr>
          <p:spPr>
            <a:xfrm>
              <a:off x="10623016" y="2367083"/>
              <a:ext cx="1182973" cy="307740"/>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546A">
                      <a:alpha val="99000"/>
                    </a:srgbClr>
                  </a:solidFill>
                  <a:effectLst/>
                  <a:uLnTx/>
                  <a:uFillTx/>
                  <a:latin typeface="Segoe UI"/>
                  <a:ea typeface="+mn-ea"/>
                  <a:cs typeface="+mn-cs"/>
                </a:rPr>
                <a:t>Subscription</a:t>
              </a:r>
            </a:p>
          </p:txBody>
        </p:sp>
        <p:sp>
          <p:nvSpPr>
            <p:cNvPr id="26" name="Rounded Rectangle 19">
              <a:extLst>
                <a:ext uri="{FF2B5EF4-FFF2-40B4-BE49-F238E27FC236}">
                  <a16:creationId xmlns:a16="http://schemas.microsoft.com/office/drawing/2014/main" id="{FE0954FD-BC4E-466D-B8FE-615430085AAB}"/>
                </a:ext>
              </a:extLst>
            </p:cNvPr>
            <p:cNvSpPr/>
            <p:nvPr/>
          </p:nvSpPr>
          <p:spPr>
            <a:xfrm>
              <a:off x="10623016" y="3278735"/>
              <a:ext cx="1185265" cy="337558"/>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546A">
                      <a:alpha val="99000"/>
                    </a:srgbClr>
                  </a:solidFill>
                  <a:effectLst/>
                  <a:uLnTx/>
                  <a:uFillTx/>
                  <a:latin typeface="Segoe UI"/>
                  <a:ea typeface="+mn-ea"/>
                  <a:cs typeface="+mn-cs"/>
                </a:rPr>
                <a:t>Resource Group</a:t>
              </a:r>
            </a:p>
          </p:txBody>
        </p:sp>
        <p:cxnSp>
          <p:nvCxnSpPr>
            <p:cNvPr id="27" name="Straight Connector 26">
              <a:extLst>
                <a:ext uri="{FF2B5EF4-FFF2-40B4-BE49-F238E27FC236}">
                  <a16:creationId xmlns:a16="http://schemas.microsoft.com/office/drawing/2014/main" id="{CBDC96CC-1D7E-4E74-BE02-60D47B8D2A4E}"/>
                </a:ext>
              </a:extLst>
            </p:cNvPr>
            <p:cNvCxnSpPr/>
            <p:nvPr/>
          </p:nvCxnSpPr>
          <p:spPr>
            <a:xfrm>
              <a:off x="11174413" y="2682398"/>
              <a:ext cx="0" cy="61897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1EAA57C-E60C-4730-AC69-9C257114BF73}"/>
                </a:ext>
              </a:extLst>
            </p:cNvPr>
            <p:cNvCxnSpPr/>
            <p:nvPr/>
          </p:nvCxnSpPr>
          <p:spPr>
            <a:xfrm flipH="1">
              <a:off x="11160436" y="1658002"/>
              <a:ext cx="13977" cy="70908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Rounded Rectangle 7">
              <a:extLst>
                <a:ext uri="{FF2B5EF4-FFF2-40B4-BE49-F238E27FC236}">
                  <a16:creationId xmlns:a16="http://schemas.microsoft.com/office/drawing/2014/main" id="{FE02661A-B408-4E24-B00B-2D16B8F2A03E}"/>
                </a:ext>
              </a:extLst>
            </p:cNvPr>
            <p:cNvSpPr/>
            <p:nvPr/>
          </p:nvSpPr>
          <p:spPr>
            <a:xfrm>
              <a:off x="10623016" y="1813621"/>
              <a:ext cx="1182973" cy="307740"/>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546A">
                      <a:alpha val="99000"/>
                    </a:srgbClr>
                  </a:solidFill>
                  <a:effectLst/>
                  <a:uLnTx/>
                  <a:uFillTx/>
                  <a:latin typeface="Segoe UI"/>
                  <a:ea typeface="+mn-ea"/>
                  <a:cs typeface="+mn-cs"/>
                </a:rPr>
                <a:t>Tenant</a:t>
              </a:r>
            </a:p>
          </p:txBody>
        </p:sp>
      </p:grpSp>
      <p:pic>
        <p:nvPicPr>
          <p:cNvPr id="31" name="Picture 30" descr="A screenshot of a computer&#10;&#10;Description generated with very high confidence">
            <a:extLst>
              <a:ext uri="{FF2B5EF4-FFF2-40B4-BE49-F238E27FC236}">
                <a16:creationId xmlns:a16="http://schemas.microsoft.com/office/drawing/2014/main" id="{79ED82E4-C9D2-4545-B82A-5668066897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0502" y="460979"/>
            <a:ext cx="2613839" cy="1812640"/>
          </a:xfrm>
          <a:prstGeom prst="rect">
            <a:avLst/>
          </a:prstGeom>
        </p:spPr>
      </p:pic>
      <p:pic>
        <p:nvPicPr>
          <p:cNvPr id="33" name="Picture 32" descr="A screenshot of a cell phone&#10;&#10;Description generated with high confidence">
            <a:extLst>
              <a:ext uri="{FF2B5EF4-FFF2-40B4-BE49-F238E27FC236}">
                <a16:creationId xmlns:a16="http://schemas.microsoft.com/office/drawing/2014/main" id="{7CA647DA-D06A-4C09-8701-77683FACA7E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72943" y="460979"/>
            <a:ext cx="2833375" cy="1840065"/>
          </a:xfrm>
          <a:prstGeom prst="rect">
            <a:avLst/>
          </a:prstGeom>
        </p:spPr>
      </p:pic>
      <p:pic>
        <p:nvPicPr>
          <p:cNvPr id="35" name="Picture 34" descr="A screenshot of a cell phone&#10;&#10;Description generated with very high confidence">
            <a:extLst>
              <a:ext uri="{FF2B5EF4-FFF2-40B4-BE49-F238E27FC236}">
                <a16:creationId xmlns:a16="http://schemas.microsoft.com/office/drawing/2014/main" id="{CEBBB0F6-BEEB-48DB-8DF2-2A484F448F8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84920" y="432767"/>
            <a:ext cx="2760499" cy="1840852"/>
          </a:xfrm>
          <a:prstGeom prst="rect">
            <a:avLst/>
          </a:prstGeom>
        </p:spPr>
      </p:pic>
      <p:pic>
        <p:nvPicPr>
          <p:cNvPr id="38" name="Picture 37">
            <a:extLst>
              <a:ext uri="{FF2B5EF4-FFF2-40B4-BE49-F238E27FC236}">
                <a16:creationId xmlns:a16="http://schemas.microsoft.com/office/drawing/2014/main" id="{2F876789-DBF8-4338-9C20-BEE6D433CFE3}"/>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873645" y="527888"/>
            <a:ext cx="1678822" cy="1678822"/>
          </a:xfrm>
          <a:prstGeom prst="rect">
            <a:avLst/>
          </a:prstGeom>
        </p:spPr>
      </p:pic>
      <p:sp>
        <p:nvSpPr>
          <p:cNvPr id="39" name="TextBox 38">
            <a:extLst>
              <a:ext uri="{FF2B5EF4-FFF2-40B4-BE49-F238E27FC236}">
                <a16:creationId xmlns:a16="http://schemas.microsoft.com/office/drawing/2014/main" id="{DEA1CEE0-B862-451D-9E34-8CBDAFF79858}"/>
              </a:ext>
            </a:extLst>
          </p:cNvPr>
          <p:cNvSpPr txBox="1"/>
          <p:nvPr/>
        </p:nvSpPr>
        <p:spPr>
          <a:xfrm>
            <a:off x="683465" y="2301044"/>
            <a:ext cx="142205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Azure Portal</a:t>
            </a:r>
          </a:p>
        </p:txBody>
      </p:sp>
      <p:sp>
        <p:nvSpPr>
          <p:cNvPr id="40" name="TextBox 39">
            <a:extLst>
              <a:ext uri="{FF2B5EF4-FFF2-40B4-BE49-F238E27FC236}">
                <a16:creationId xmlns:a16="http://schemas.microsoft.com/office/drawing/2014/main" id="{EA520C42-D64A-4FA4-BCC0-6B5AC4C522DF}"/>
              </a:ext>
            </a:extLst>
          </p:cNvPr>
          <p:cNvSpPr txBox="1"/>
          <p:nvPr/>
        </p:nvSpPr>
        <p:spPr>
          <a:xfrm>
            <a:off x="3973356" y="2273619"/>
            <a:ext cx="11402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Azure CLI</a:t>
            </a:r>
          </a:p>
        </p:txBody>
      </p:sp>
      <p:sp>
        <p:nvSpPr>
          <p:cNvPr id="41" name="TextBox 40">
            <a:extLst>
              <a:ext uri="{FF2B5EF4-FFF2-40B4-BE49-F238E27FC236}">
                <a16:creationId xmlns:a16="http://schemas.microsoft.com/office/drawing/2014/main" id="{43EC2DE6-F6C3-4E19-B5E8-4B48E5F4AA4B}"/>
              </a:ext>
            </a:extLst>
          </p:cNvPr>
          <p:cNvSpPr txBox="1"/>
          <p:nvPr/>
        </p:nvSpPr>
        <p:spPr>
          <a:xfrm>
            <a:off x="6936084" y="2264054"/>
            <a:ext cx="19352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Azure PowerShell</a:t>
            </a:r>
          </a:p>
        </p:txBody>
      </p:sp>
      <p:sp>
        <p:nvSpPr>
          <p:cNvPr id="42" name="TextBox 41">
            <a:extLst>
              <a:ext uri="{FF2B5EF4-FFF2-40B4-BE49-F238E27FC236}">
                <a16:creationId xmlns:a16="http://schemas.microsoft.com/office/drawing/2014/main" id="{4AB99BB6-BDDE-4A38-ACDC-6D03F2111BDD}"/>
              </a:ext>
            </a:extLst>
          </p:cNvPr>
          <p:cNvSpPr txBox="1"/>
          <p:nvPr/>
        </p:nvSpPr>
        <p:spPr>
          <a:xfrm>
            <a:off x="9405184" y="2328726"/>
            <a:ext cx="30110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Azure Resource Manager</a:t>
            </a:r>
          </a:p>
        </p:txBody>
      </p:sp>
      <p:pic>
        <p:nvPicPr>
          <p:cNvPr id="43" name="Picture 42">
            <a:extLst>
              <a:ext uri="{FF2B5EF4-FFF2-40B4-BE49-F238E27FC236}">
                <a16:creationId xmlns:a16="http://schemas.microsoft.com/office/drawing/2014/main" id="{40FB00B7-D76D-4BC8-93DD-935207436F03}"/>
              </a:ext>
            </a:extLst>
          </p:cNvPr>
          <p:cNvPicPr>
            <a:picLocks noChangeAspect="1"/>
          </p:cNvPicPr>
          <p:nvPr/>
        </p:nvPicPr>
        <p:blipFill>
          <a:blip r:embed="rId7"/>
          <a:stretch>
            <a:fillRect/>
          </a:stretch>
        </p:blipFill>
        <p:spPr>
          <a:xfrm>
            <a:off x="331215" y="3151279"/>
            <a:ext cx="2563126" cy="1297623"/>
          </a:xfrm>
          <a:prstGeom prst="rect">
            <a:avLst/>
          </a:prstGeom>
        </p:spPr>
      </p:pic>
      <p:sp>
        <p:nvSpPr>
          <p:cNvPr id="45" name="TextBox 44">
            <a:extLst>
              <a:ext uri="{FF2B5EF4-FFF2-40B4-BE49-F238E27FC236}">
                <a16:creationId xmlns:a16="http://schemas.microsoft.com/office/drawing/2014/main" id="{C68DD26E-6A03-4E98-86CB-BED77A7F65F7}"/>
              </a:ext>
            </a:extLst>
          </p:cNvPr>
          <p:cNvSpPr txBox="1"/>
          <p:nvPr/>
        </p:nvSpPr>
        <p:spPr>
          <a:xfrm>
            <a:off x="901750" y="4448902"/>
            <a:ext cx="11674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Azure API</a:t>
            </a:r>
          </a:p>
        </p:txBody>
      </p:sp>
    </p:spTree>
    <p:extLst>
      <p:ext uri="{BB962C8B-B14F-4D97-AF65-F5344CB8AC3E}">
        <p14:creationId xmlns:p14="http://schemas.microsoft.com/office/powerpoint/2010/main" val="3753618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61373" y="315192"/>
            <a:ext cx="5078461" cy="1867388"/>
          </a:xfrm>
        </p:spPr>
        <p:txBody>
          <a:bodyPr/>
          <a:lstStyle/>
          <a:p>
            <a:r>
              <a:rPr lang="en-US" sz="5399" spc="0" dirty="0">
                <a:gradFill>
                  <a:gsLst>
                    <a:gs pos="2920">
                      <a:schemeClr val="tx2"/>
                    </a:gs>
                    <a:gs pos="39000">
                      <a:schemeClr val="tx2"/>
                    </a:gs>
                  </a:gsLst>
                  <a:lin ang="5400000" scaled="0"/>
                </a:gradFill>
                <a:cs typeface="+mn-cs"/>
              </a:rPr>
              <a:t>Resource Providers</a:t>
            </a:r>
          </a:p>
        </p:txBody>
      </p:sp>
      <p:sp>
        <p:nvSpPr>
          <p:cNvPr id="3" name="Subtitle 2"/>
          <p:cNvSpPr>
            <a:spLocks noGrp="1"/>
          </p:cNvSpPr>
          <p:nvPr>
            <p:ph type="subTitle" idx="1"/>
          </p:nvPr>
        </p:nvSpPr>
        <p:spPr>
          <a:xfrm>
            <a:off x="6214533" y="2494609"/>
            <a:ext cx="5825067" cy="3892904"/>
          </a:xfrm>
        </p:spPr>
        <p:txBody>
          <a:bodyPr>
            <a:normAutofit fontScale="92500" lnSpcReduction="20000"/>
          </a:bodyPr>
          <a:lstStyle/>
          <a:p>
            <a:pPr marL="336145" indent="-336145">
              <a:buFont typeface="Wingdings" panose="05000000000000000000" pitchFamily="2" charset="2"/>
              <a:buChar char="§"/>
            </a:pPr>
            <a:r>
              <a:rPr lang="en-US" sz="2400" dirty="0">
                <a:latin typeface="Segoe UI Light" panose="020B0502040204020203" pitchFamily="34" charset="0"/>
                <a:cs typeface="Segoe UI Light" panose="020B0502040204020203" pitchFamily="34" charset="0"/>
                <a:sym typeface="Wingdings" panose="05000000000000000000" pitchFamily="2" charset="2"/>
              </a:rPr>
              <a:t>Individual resources</a:t>
            </a:r>
          </a:p>
          <a:p>
            <a:pPr marL="336145" indent="-336145">
              <a:buFont typeface="Wingdings" panose="05000000000000000000" pitchFamily="2" charset="2"/>
              <a:buChar char="§"/>
            </a:pPr>
            <a:endParaRPr lang="en-US" sz="2400" dirty="0">
              <a:latin typeface="Segoe UI Light" panose="020B0502040204020203" pitchFamily="34" charset="0"/>
              <a:cs typeface="Segoe UI Light" panose="020B0502040204020203" pitchFamily="34" charset="0"/>
              <a:sym typeface="Wingdings" panose="05000000000000000000" pitchFamily="2" charset="2"/>
            </a:endParaRPr>
          </a:p>
          <a:p>
            <a:pPr marL="336145" indent="-336145">
              <a:buFont typeface="Wingdings" panose="05000000000000000000" pitchFamily="2" charset="2"/>
              <a:buChar char="§"/>
            </a:pPr>
            <a:r>
              <a:rPr lang="en-US" sz="2400" dirty="0">
                <a:latin typeface="Segoe UI Light" panose="020B0502040204020203" pitchFamily="34" charset="0"/>
                <a:cs typeface="Segoe UI Light" panose="020B0502040204020203" pitchFamily="34" charset="0"/>
                <a:sym typeface="Wingdings" panose="05000000000000000000" pitchFamily="2" charset="2"/>
              </a:rPr>
              <a:t>Provision resources in isolation</a:t>
            </a:r>
          </a:p>
          <a:p>
            <a:pPr marL="336145" indent="-336145">
              <a:buFont typeface="Wingdings" panose="05000000000000000000" pitchFamily="2" charset="2"/>
              <a:buChar char="§"/>
            </a:pPr>
            <a:endParaRPr lang="en-US" sz="2400" dirty="0">
              <a:latin typeface="Segoe UI Light" panose="020B0502040204020203" pitchFamily="34" charset="0"/>
              <a:cs typeface="Segoe UI Light" panose="020B0502040204020203" pitchFamily="34" charset="0"/>
            </a:endParaRPr>
          </a:p>
          <a:p>
            <a:pPr marL="336145" indent="-336145">
              <a:buFont typeface="Wingdings" panose="05000000000000000000" pitchFamily="2" charset="2"/>
              <a:buChar char="§"/>
            </a:pPr>
            <a:r>
              <a:rPr lang="en-US" sz="2400" dirty="0">
                <a:latin typeface="Segoe UI Light" panose="020B0502040204020203" pitchFamily="34" charset="0"/>
                <a:cs typeface="Segoe UI Light" panose="020B0502040204020203" pitchFamily="34" charset="0"/>
              </a:rPr>
              <a:t>Deployment becomes more complex</a:t>
            </a:r>
          </a:p>
          <a:p>
            <a:pPr marL="336145" indent="-336145">
              <a:buFont typeface="Wingdings" panose="05000000000000000000" pitchFamily="2" charset="2"/>
              <a:buChar char="§"/>
            </a:pPr>
            <a:endParaRPr lang="en-US" sz="2400" dirty="0">
              <a:latin typeface="Segoe UI Light" panose="020B0502040204020203" pitchFamily="34" charset="0"/>
              <a:cs typeface="Segoe UI Light" panose="020B0502040204020203" pitchFamily="34" charset="0"/>
              <a:sym typeface="Wingdings" panose="05000000000000000000" pitchFamily="2" charset="2"/>
            </a:endParaRPr>
          </a:p>
          <a:p>
            <a:pPr marL="336145" indent="-336145">
              <a:buFont typeface="Wingdings" panose="05000000000000000000" pitchFamily="2" charset="2"/>
              <a:buChar char="§"/>
            </a:pPr>
            <a:r>
              <a:rPr lang="en-US" sz="2400" dirty="0">
                <a:latin typeface="Segoe UI Light" panose="020B0502040204020203" pitchFamily="34" charset="0"/>
                <a:cs typeface="Segoe UI Light" panose="020B0502040204020203" pitchFamily="34" charset="0"/>
                <a:sym typeface="Wingdings" panose="05000000000000000000" pitchFamily="2" charset="2"/>
              </a:rPr>
              <a:t>Management of app is </a:t>
            </a:r>
            <a:r>
              <a:rPr lang="en-US" sz="2400" dirty="0">
                <a:latin typeface="Segoe UI Light" panose="020B0502040204020203" pitchFamily="34" charset="0"/>
                <a:cs typeface="Segoe UI Light" panose="020B0502040204020203" pitchFamily="34" charset="0"/>
              </a:rPr>
              <a:t>challenging</a:t>
            </a:r>
          </a:p>
          <a:p>
            <a:pPr marL="336145" indent="-336145">
              <a:buFont typeface="Wingdings" panose="05000000000000000000" pitchFamily="2" charset="2"/>
              <a:buChar char="§"/>
            </a:pPr>
            <a:endParaRPr lang="en-US" sz="2400" dirty="0">
              <a:latin typeface="Segoe UI Light" panose="020B0502040204020203" pitchFamily="34" charset="0"/>
              <a:cs typeface="Segoe UI Light" panose="020B0502040204020203" pitchFamily="34" charset="0"/>
            </a:endParaRPr>
          </a:p>
          <a:p>
            <a:pPr marL="336145" indent="-336145">
              <a:buFont typeface="Wingdings" panose="05000000000000000000" pitchFamily="2" charset="2"/>
              <a:buChar char="§"/>
            </a:pPr>
            <a:r>
              <a:rPr lang="en-US" sz="2400" dirty="0">
                <a:latin typeface="Segoe UI Light" panose="020B0502040204020203" pitchFamily="34" charset="0"/>
                <a:cs typeface="Segoe UI Light" panose="020B0502040204020203" pitchFamily="34" charset="0"/>
              </a:rPr>
              <a:t>Proper use of resources becomes more abstract</a:t>
            </a:r>
          </a:p>
          <a:p>
            <a:pPr marL="336145" indent="-336145">
              <a:buFont typeface="Wingdings" panose="05000000000000000000" pitchFamily="2" charset="2"/>
              <a:buChar char="§"/>
            </a:pPr>
            <a:endParaRPr lang="en-US" sz="2400" dirty="0">
              <a:latin typeface="Segoe UI Light" panose="020B0502040204020203" pitchFamily="34" charset="0"/>
              <a:cs typeface="Segoe UI Light" panose="020B0502040204020203" pitchFamily="34" charset="0"/>
            </a:endParaRPr>
          </a:p>
          <a:p>
            <a:pPr marL="336145" indent="-336145">
              <a:buFont typeface="Wingdings" panose="05000000000000000000" pitchFamily="2" charset="2"/>
              <a:buChar char="§"/>
            </a:pPr>
            <a:r>
              <a:rPr lang="en-US" sz="2400" dirty="0">
                <a:latin typeface="Segoe UI Light" panose="020B0502040204020203" pitchFamily="34" charset="0"/>
                <a:cs typeface="Segoe UI Light" panose="020B0502040204020203" pitchFamily="34" charset="0"/>
              </a:rPr>
              <a:t>Isolation makes communication a challenge</a:t>
            </a:r>
          </a:p>
          <a:p>
            <a:endParaRPr lang="en-US" sz="2400" dirty="0">
              <a:latin typeface="Segoe UI Light" panose="020B0502040204020203" pitchFamily="34" charset="0"/>
              <a:cs typeface="Segoe UI Light" panose="020B0502040204020203" pitchFamily="34" charset="0"/>
            </a:endParaRPr>
          </a:p>
          <a:p>
            <a:pPr marL="346009" indent="-346009"/>
            <a:endParaRPr lang="en-US" dirty="0"/>
          </a:p>
        </p:txBody>
      </p:sp>
      <p:sp>
        <p:nvSpPr>
          <p:cNvPr id="335" name="Freeform 5"/>
          <p:cNvSpPr>
            <a:spLocks/>
          </p:cNvSpPr>
          <p:nvPr/>
        </p:nvSpPr>
        <p:spPr bwMode="auto">
          <a:xfrm>
            <a:off x="511407" y="315192"/>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6" name="Freeform 6"/>
          <p:cNvSpPr>
            <a:spLocks/>
          </p:cNvSpPr>
          <p:nvPr/>
        </p:nvSpPr>
        <p:spPr bwMode="auto">
          <a:xfrm>
            <a:off x="509820" y="315191"/>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7" name="Freeform 10"/>
          <p:cNvSpPr>
            <a:spLocks/>
          </p:cNvSpPr>
          <p:nvPr/>
        </p:nvSpPr>
        <p:spPr bwMode="auto">
          <a:xfrm>
            <a:off x="704732" y="465867"/>
            <a:ext cx="1307915" cy="1155536"/>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8" name="Freeform 11"/>
          <p:cNvSpPr>
            <a:spLocks/>
          </p:cNvSpPr>
          <p:nvPr/>
        </p:nvSpPr>
        <p:spPr bwMode="auto">
          <a:xfrm>
            <a:off x="704732" y="465867"/>
            <a:ext cx="1307915" cy="1155536"/>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9" name="Freeform 12"/>
          <p:cNvSpPr>
            <a:spLocks/>
          </p:cNvSpPr>
          <p:nvPr/>
        </p:nvSpPr>
        <p:spPr bwMode="auto">
          <a:xfrm>
            <a:off x="863459" y="638880"/>
            <a:ext cx="157141" cy="415866"/>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0" name="Freeform 13"/>
          <p:cNvSpPr>
            <a:spLocks/>
          </p:cNvSpPr>
          <p:nvPr/>
        </p:nvSpPr>
        <p:spPr bwMode="auto">
          <a:xfrm>
            <a:off x="1058696" y="1073793"/>
            <a:ext cx="777764" cy="385709"/>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1" name="Freeform 14"/>
          <p:cNvSpPr>
            <a:spLocks/>
          </p:cNvSpPr>
          <p:nvPr/>
        </p:nvSpPr>
        <p:spPr bwMode="auto">
          <a:xfrm>
            <a:off x="1368213" y="781733"/>
            <a:ext cx="552372" cy="463484"/>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2" name="Freeform 15"/>
          <p:cNvSpPr>
            <a:spLocks/>
          </p:cNvSpPr>
          <p:nvPr/>
        </p:nvSpPr>
        <p:spPr bwMode="auto">
          <a:xfrm>
            <a:off x="1103140" y="491263"/>
            <a:ext cx="238091" cy="23015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3" name="Freeform 16"/>
          <p:cNvSpPr>
            <a:spLocks/>
          </p:cNvSpPr>
          <p:nvPr/>
        </p:nvSpPr>
        <p:spPr bwMode="auto">
          <a:xfrm>
            <a:off x="884095" y="1054745"/>
            <a:ext cx="174600" cy="439676"/>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4" name="Freeform 17"/>
          <p:cNvSpPr>
            <a:spLocks/>
          </p:cNvSpPr>
          <p:nvPr/>
        </p:nvSpPr>
        <p:spPr bwMode="auto">
          <a:xfrm>
            <a:off x="963458" y="721418"/>
            <a:ext cx="404756" cy="442850"/>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5" name="Freeform 18"/>
          <p:cNvSpPr>
            <a:spLocks/>
          </p:cNvSpPr>
          <p:nvPr/>
        </p:nvSpPr>
        <p:spPr bwMode="auto">
          <a:xfrm>
            <a:off x="1258691" y="584912"/>
            <a:ext cx="552372" cy="244440"/>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6" name="Freeform 19"/>
          <p:cNvSpPr>
            <a:spLocks/>
          </p:cNvSpPr>
          <p:nvPr/>
        </p:nvSpPr>
        <p:spPr bwMode="auto">
          <a:xfrm>
            <a:off x="1561860" y="930937"/>
            <a:ext cx="280948" cy="279360"/>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7" name="Freeform 20"/>
          <p:cNvSpPr>
            <a:spLocks/>
          </p:cNvSpPr>
          <p:nvPr/>
        </p:nvSpPr>
        <p:spPr bwMode="auto">
          <a:xfrm>
            <a:off x="1311072" y="1242044"/>
            <a:ext cx="258726" cy="260313"/>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8" name="Freeform 21"/>
          <p:cNvSpPr>
            <a:spLocks/>
          </p:cNvSpPr>
          <p:nvPr/>
        </p:nvSpPr>
        <p:spPr bwMode="auto">
          <a:xfrm>
            <a:off x="846000" y="856337"/>
            <a:ext cx="395232" cy="395232"/>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9" name="TextBox 348"/>
          <p:cNvSpPr txBox="1"/>
          <p:nvPr/>
        </p:nvSpPr>
        <p:spPr>
          <a:xfrm>
            <a:off x="508231" y="1770489"/>
            <a:ext cx="1774574" cy="312029"/>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Web Site</a:t>
            </a:r>
          </a:p>
        </p:txBody>
      </p:sp>
      <p:sp>
        <p:nvSpPr>
          <p:cNvPr id="350" name="Freeform 5"/>
          <p:cNvSpPr>
            <a:spLocks/>
          </p:cNvSpPr>
          <p:nvPr/>
        </p:nvSpPr>
        <p:spPr bwMode="auto">
          <a:xfrm>
            <a:off x="3168189" y="727283"/>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1" name="Freeform 6"/>
          <p:cNvSpPr>
            <a:spLocks/>
          </p:cNvSpPr>
          <p:nvPr/>
        </p:nvSpPr>
        <p:spPr bwMode="auto">
          <a:xfrm>
            <a:off x="3166602" y="727282"/>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2" name="TextBox 351"/>
          <p:cNvSpPr txBox="1"/>
          <p:nvPr/>
        </p:nvSpPr>
        <p:spPr>
          <a:xfrm>
            <a:off x="3165013" y="2182579"/>
            <a:ext cx="1774574" cy="312029"/>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Storage</a:t>
            </a:r>
          </a:p>
        </p:txBody>
      </p:sp>
      <p:sp>
        <p:nvSpPr>
          <p:cNvPr id="353" name="Freeform 42"/>
          <p:cNvSpPr>
            <a:spLocks/>
          </p:cNvSpPr>
          <p:nvPr/>
        </p:nvSpPr>
        <p:spPr bwMode="auto">
          <a:xfrm>
            <a:off x="3478502" y="1149379"/>
            <a:ext cx="1114267" cy="780940"/>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4" name="Freeform 43"/>
          <p:cNvSpPr>
            <a:spLocks/>
          </p:cNvSpPr>
          <p:nvPr/>
        </p:nvSpPr>
        <p:spPr bwMode="auto">
          <a:xfrm>
            <a:off x="3478502" y="979542"/>
            <a:ext cx="1114267" cy="169839"/>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5" name="Rectangle 44"/>
          <p:cNvSpPr>
            <a:spLocks noChangeArrowheads="1"/>
          </p:cNvSpPr>
          <p:nvPr/>
        </p:nvSpPr>
        <p:spPr bwMode="auto">
          <a:xfrm>
            <a:off x="3807069" y="1392233"/>
            <a:ext cx="206345" cy="1253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6" name="Rectangle 45"/>
          <p:cNvSpPr>
            <a:spLocks noChangeArrowheads="1"/>
          </p:cNvSpPr>
          <p:nvPr/>
        </p:nvSpPr>
        <p:spPr bwMode="auto">
          <a:xfrm>
            <a:off x="3807069" y="1392233"/>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7" name="Rectangle 46"/>
          <p:cNvSpPr>
            <a:spLocks noChangeArrowheads="1"/>
          </p:cNvSpPr>
          <p:nvPr/>
        </p:nvSpPr>
        <p:spPr bwMode="auto">
          <a:xfrm>
            <a:off x="3807069" y="1227157"/>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8" name="Rectangle 47"/>
          <p:cNvSpPr>
            <a:spLocks noChangeArrowheads="1"/>
          </p:cNvSpPr>
          <p:nvPr/>
        </p:nvSpPr>
        <p:spPr bwMode="auto">
          <a:xfrm>
            <a:off x="3807069" y="1227157"/>
            <a:ext cx="206345" cy="1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9" name="Rectangle 48"/>
          <p:cNvSpPr>
            <a:spLocks noChangeArrowheads="1"/>
          </p:cNvSpPr>
          <p:nvPr/>
        </p:nvSpPr>
        <p:spPr bwMode="auto">
          <a:xfrm>
            <a:off x="3807069" y="1557310"/>
            <a:ext cx="206345" cy="125396"/>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0" name="Rectangle 49"/>
          <p:cNvSpPr>
            <a:spLocks noChangeArrowheads="1"/>
          </p:cNvSpPr>
          <p:nvPr/>
        </p:nvSpPr>
        <p:spPr bwMode="auto">
          <a:xfrm>
            <a:off x="3807069" y="1557310"/>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1" name="Rectangle 50"/>
          <p:cNvSpPr>
            <a:spLocks noChangeArrowheads="1"/>
          </p:cNvSpPr>
          <p:nvPr/>
        </p:nvSpPr>
        <p:spPr bwMode="auto">
          <a:xfrm>
            <a:off x="4054683" y="1557310"/>
            <a:ext cx="206345" cy="125396"/>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2" name="Rectangle 51"/>
          <p:cNvSpPr>
            <a:spLocks noChangeArrowheads="1"/>
          </p:cNvSpPr>
          <p:nvPr/>
        </p:nvSpPr>
        <p:spPr bwMode="auto">
          <a:xfrm>
            <a:off x="4054683" y="1392233"/>
            <a:ext cx="206345" cy="1253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3" name="Rectangle 52"/>
          <p:cNvSpPr>
            <a:spLocks noChangeArrowheads="1"/>
          </p:cNvSpPr>
          <p:nvPr/>
        </p:nvSpPr>
        <p:spPr bwMode="auto">
          <a:xfrm>
            <a:off x="4054683" y="1392233"/>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4" name="Rectangle 53"/>
          <p:cNvSpPr>
            <a:spLocks noChangeArrowheads="1"/>
          </p:cNvSpPr>
          <p:nvPr/>
        </p:nvSpPr>
        <p:spPr bwMode="auto">
          <a:xfrm>
            <a:off x="4054683" y="1227157"/>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5" name="Rectangle 54"/>
          <p:cNvSpPr>
            <a:spLocks noChangeArrowheads="1"/>
          </p:cNvSpPr>
          <p:nvPr/>
        </p:nvSpPr>
        <p:spPr bwMode="auto">
          <a:xfrm>
            <a:off x="4054683" y="1227157"/>
            <a:ext cx="206345" cy="1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6" name="Rectangle 55"/>
          <p:cNvSpPr>
            <a:spLocks noChangeArrowheads="1"/>
          </p:cNvSpPr>
          <p:nvPr/>
        </p:nvSpPr>
        <p:spPr bwMode="auto">
          <a:xfrm>
            <a:off x="3561041" y="1227157"/>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7" name="Rectangle 56"/>
          <p:cNvSpPr>
            <a:spLocks noChangeArrowheads="1"/>
          </p:cNvSpPr>
          <p:nvPr/>
        </p:nvSpPr>
        <p:spPr bwMode="auto">
          <a:xfrm>
            <a:off x="3561041" y="1227157"/>
            <a:ext cx="206345" cy="1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8" name="Rectangle 57"/>
          <p:cNvSpPr>
            <a:spLocks noChangeArrowheads="1"/>
          </p:cNvSpPr>
          <p:nvPr/>
        </p:nvSpPr>
        <p:spPr bwMode="auto">
          <a:xfrm>
            <a:off x="3561041" y="1392233"/>
            <a:ext cx="206345" cy="1253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9" name="Rectangle 58"/>
          <p:cNvSpPr>
            <a:spLocks noChangeArrowheads="1"/>
          </p:cNvSpPr>
          <p:nvPr/>
        </p:nvSpPr>
        <p:spPr bwMode="auto">
          <a:xfrm>
            <a:off x="3561041" y="1392233"/>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0" name="Rectangle 59"/>
          <p:cNvSpPr>
            <a:spLocks noChangeArrowheads="1"/>
          </p:cNvSpPr>
          <p:nvPr/>
        </p:nvSpPr>
        <p:spPr bwMode="auto">
          <a:xfrm>
            <a:off x="3561041" y="1557310"/>
            <a:ext cx="206345" cy="125396"/>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1" name="Rectangle 60"/>
          <p:cNvSpPr>
            <a:spLocks noChangeArrowheads="1"/>
          </p:cNvSpPr>
          <p:nvPr/>
        </p:nvSpPr>
        <p:spPr bwMode="auto">
          <a:xfrm>
            <a:off x="3561041" y="1557310"/>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2" name="Rectangle 61"/>
          <p:cNvSpPr>
            <a:spLocks noChangeArrowheads="1"/>
          </p:cNvSpPr>
          <p:nvPr/>
        </p:nvSpPr>
        <p:spPr bwMode="auto">
          <a:xfrm>
            <a:off x="3561041" y="1723974"/>
            <a:ext cx="206345"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3" name="Rectangle 62"/>
          <p:cNvSpPr>
            <a:spLocks noChangeArrowheads="1"/>
          </p:cNvSpPr>
          <p:nvPr/>
        </p:nvSpPr>
        <p:spPr bwMode="auto">
          <a:xfrm>
            <a:off x="3561041" y="1723974"/>
            <a:ext cx="206345" cy="122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4" name="Rectangle 63"/>
          <p:cNvSpPr>
            <a:spLocks noChangeArrowheads="1"/>
          </p:cNvSpPr>
          <p:nvPr/>
        </p:nvSpPr>
        <p:spPr bwMode="auto">
          <a:xfrm>
            <a:off x="3807069" y="1723974"/>
            <a:ext cx="206345"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5" name="Rectangle 64"/>
          <p:cNvSpPr>
            <a:spLocks noChangeArrowheads="1"/>
          </p:cNvSpPr>
          <p:nvPr/>
        </p:nvSpPr>
        <p:spPr bwMode="auto">
          <a:xfrm>
            <a:off x="4054683" y="1723974"/>
            <a:ext cx="206345"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6" name="Rectangle 65"/>
          <p:cNvSpPr>
            <a:spLocks noChangeArrowheads="1"/>
          </p:cNvSpPr>
          <p:nvPr/>
        </p:nvSpPr>
        <p:spPr bwMode="auto">
          <a:xfrm>
            <a:off x="4303885" y="1557310"/>
            <a:ext cx="206345" cy="125396"/>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7" name="Rectangle 66"/>
          <p:cNvSpPr>
            <a:spLocks noChangeArrowheads="1"/>
          </p:cNvSpPr>
          <p:nvPr/>
        </p:nvSpPr>
        <p:spPr bwMode="auto">
          <a:xfrm>
            <a:off x="4303885" y="1392233"/>
            <a:ext cx="206345" cy="1253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8" name="Rectangle 67"/>
          <p:cNvSpPr>
            <a:spLocks noChangeArrowheads="1"/>
          </p:cNvSpPr>
          <p:nvPr/>
        </p:nvSpPr>
        <p:spPr bwMode="auto">
          <a:xfrm>
            <a:off x="4303885" y="1227157"/>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9" name="Rectangle 68"/>
          <p:cNvSpPr>
            <a:spLocks noChangeArrowheads="1"/>
          </p:cNvSpPr>
          <p:nvPr/>
        </p:nvSpPr>
        <p:spPr bwMode="auto">
          <a:xfrm>
            <a:off x="4303885" y="1723974"/>
            <a:ext cx="206345"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0" name="Freeform 69"/>
          <p:cNvSpPr>
            <a:spLocks noEditPoints="1"/>
          </p:cNvSpPr>
          <p:nvPr/>
        </p:nvSpPr>
        <p:spPr bwMode="auto">
          <a:xfrm>
            <a:off x="3513422" y="979542"/>
            <a:ext cx="938080"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1" name="Freeform 70"/>
          <p:cNvSpPr>
            <a:spLocks/>
          </p:cNvSpPr>
          <p:nvPr/>
        </p:nvSpPr>
        <p:spPr bwMode="auto">
          <a:xfrm>
            <a:off x="3773735" y="979542"/>
            <a:ext cx="36508"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2" name="Freeform 71"/>
          <p:cNvSpPr>
            <a:spLocks/>
          </p:cNvSpPr>
          <p:nvPr/>
        </p:nvSpPr>
        <p:spPr bwMode="auto">
          <a:xfrm>
            <a:off x="3516597" y="1930319"/>
            <a:ext cx="5555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3" name="Freeform 72"/>
          <p:cNvSpPr>
            <a:spLocks noEditPoints="1"/>
          </p:cNvSpPr>
          <p:nvPr/>
        </p:nvSpPr>
        <p:spPr bwMode="auto">
          <a:xfrm>
            <a:off x="3478501" y="1149379"/>
            <a:ext cx="814272" cy="780940"/>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4" name="Freeform 73"/>
          <p:cNvSpPr>
            <a:spLocks/>
          </p:cNvSpPr>
          <p:nvPr/>
        </p:nvSpPr>
        <p:spPr bwMode="auto">
          <a:xfrm>
            <a:off x="3478502" y="979542"/>
            <a:ext cx="969825" cy="169839"/>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5" name="Freeform 74"/>
          <p:cNvSpPr>
            <a:spLocks/>
          </p:cNvSpPr>
          <p:nvPr/>
        </p:nvSpPr>
        <p:spPr bwMode="auto">
          <a:xfrm>
            <a:off x="3807069" y="1392233"/>
            <a:ext cx="206345" cy="125396"/>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6" name="Freeform 75"/>
          <p:cNvSpPr>
            <a:spLocks/>
          </p:cNvSpPr>
          <p:nvPr/>
        </p:nvSpPr>
        <p:spPr bwMode="auto">
          <a:xfrm>
            <a:off x="3807069" y="1392233"/>
            <a:ext cx="206345" cy="125396"/>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7" name="Rectangle 76"/>
          <p:cNvSpPr>
            <a:spLocks noChangeArrowheads="1"/>
          </p:cNvSpPr>
          <p:nvPr/>
        </p:nvSpPr>
        <p:spPr bwMode="auto">
          <a:xfrm>
            <a:off x="3807069" y="1227157"/>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8" name="Rectangle 77"/>
          <p:cNvSpPr>
            <a:spLocks noChangeArrowheads="1"/>
          </p:cNvSpPr>
          <p:nvPr/>
        </p:nvSpPr>
        <p:spPr bwMode="auto">
          <a:xfrm>
            <a:off x="3807069" y="1227157"/>
            <a:ext cx="206345" cy="1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9" name="Freeform 78"/>
          <p:cNvSpPr>
            <a:spLocks/>
          </p:cNvSpPr>
          <p:nvPr/>
        </p:nvSpPr>
        <p:spPr bwMode="auto">
          <a:xfrm>
            <a:off x="3807067" y="1557310"/>
            <a:ext cx="107935" cy="115872"/>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0" name="Freeform 79"/>
          <p:cNvSpPr>
            <a:spLocks/>
          </p:cNvSpPr>
          <p:nvPr/>
        </p:nvSpPr>
        <p:spPr bwMode="auto">
          <a:xfrm>
            <a:off x="3807067" y="1557310"/>
            <a:ext cx="107935" cy="115872"/>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1" name="Freeform 80"/>
          <p:cNvSpPr>
            <a:spLocks/>
          </p:cNvSpPr>
          <p:nvPr/>
        </p:nvSpPr>
        <p:spPr bwMode="auto">
          <a:xfrm>
            <a:off x="4054682" y="1392233"/>
            <a:ext cx="12698" cy="1269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2" name="Freeform 81"/>
          <p:cNvSpPr>
            <a:spLocks/>
          </p:cNvSpPr>
          <p:nvPr/>
        </p:nvSpPr>
        <p:spPr bwMode="auto">
          <a:xfrm>
            <a:off x="4054682" y="1392233"/>
            <a:ext cx="12698" cy="1269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3" name="Freeform 82"/>
          <p:cNvSpPr>
            <a:spLocks/>
          </p:cNvSpPr>
          <p:nvPr/>
        </p:nvSpPr>
        <p:spPr bwMode="auto">
          <a:xfrm>
            <a:off x="4054682" y="1227157"/>
            <a:ext cx="165077" cy="123807"/>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4" name="Freeform 83"/>
          <p:cNvSpPr>
            <a:spLocks/>
          </p:cNvSpPr>
          <p:nvPr/>
        </p:nvSpPr>
        <p:spPr bwMode="auto">
          <a:xfrm>
            <a:off x="4054682" y="1227157"/>
            <a:ext cx="165077" cy="123807"/>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5" name="Rectangle 84"/>
          <p:cNvSpPr>
            <a:spLocks noChangeArrowheads="1"/>
          </p:cNvSpPr>
          <p:nvPr/>
        </p:nvSpPr>
        <p:spPr bwMode="auto">
          <a:xfrm>
            <a:off x="3561041" y="1227157"/>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6" name="Rectangle 85"/>
          <p:cNvSpPr>
            <a:spLocks noChangeArrowheads="1"/>
          </p:cNvSpPr>
          <p:nvPr/>
        </p:nvSpPr>
        <p:spPr bwMode="auto">
          <a:xfrm>
            <a:off x="3561041" y="1227157"/>
            <a:ext cx="206345" cy="1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7" name="Rectangle 86"/>
          <p:cNvSpPr>
            <a:spLocks noChangeArrowheads="1"/>
          </p:cNvSpPr>
          <p:nvPr/>
        </p:nvSpPr>
        <p:spPr bwMode="auto">
          <a:xfrm>
            <a:off x="3561041" y="1392233"/>
            <a:ext cx="206345" cy="1253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8" name="Rectangle 87"/>
          <p:cNvSpPr>
            <a:spLocks noChangeArrowheads="1"/>
          </p:cNvSpPr>
          <p:nvPr/>
        </p:nvSpPr>
        <p:spPr bwMode="auto">
          <a:xfrm>
            <a:off x="3561041" y="1392233"/>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9" name="Rectangle 88"/>
          <p:cNvSpPr>
            <a:spLocks noChangeArrowheads="1"/>
          </p:cNvSpPr>
          <p:nvPr/>
        </p:nvSpPr>
        <p:spPr bwMode="auto">
          <a:xfrm>
            <a:off x="3561041" y="1557310"/>
            <a:ext cx="206345" cy="125396"/>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0" name="Rectangle 89"/>
          <p:cNvSpPr>
            <a:spLocks noChangeArrowheads="1"/>
          </p:cNvSpPr>
          <p:nvPr/>
        </p:nvSpPr>
        <p:spPr bwMode="auto">
          <a:xfrm>
            <a:off x="3561041" y="1557310"/>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1" name="Freeform 90"/>
          <p:cNvSpPr>
            <a:spLocks/>
          </p:cNvSpPr>
          <p:nvPr/>
        </p:nvSpPr>
        <p:spPr bwMode="auto">
          <a:xfrm>
            <a:off x="3561041" y="1723974"/>
            <a:ext cx="201585" cy="122220"/>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2" name="Freeform 91"/>
          <p:cNvSpPr>
            <a:spLocks/>
          </p:cNvSpPr>
          <p:nvPr/>
        </p:nvSpPr>
        <p:spPr bwMode="auto">
          <a:xfrm>
            <a:off x="3561041" y="1723974"/>
            <a:ext cx="201585" cy="122220"/>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3" name="Freeform 5"/>
          <p:cNvSpPr>
            <a:spLocks/>
          </p:cNvSpPr>
          <p:nvPr/>
        </p:nvSpPr>
        <p:spPr bwMode="auto">
          <a:xfrm>
            <a:off x="1103139" y="3227603"/>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4" name="Freeform 6"/>
          <p:cNvSpPr>
            <a:spLocks/>
          </p:cNvSpPr>
          <p:nvPr/>
        </p:nvSpPr>
        <p:spPr bwMode="auto">
          <a:xfrm>
            <a:off x="1101551" y="3227602"/>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5" name="TextBox 404"/>
          <p:cNvSpPr txBox="1"/>
          <p:nvPr/>
        </p:nvSpPr>
        <p:spPr>
          <a:xfrm>
            <a:off x="1099963" y="4682900"/>
            <a:ext cx="1774574" cy="312029"/>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Database</a:t>
            </a:r>
          </a:p>
        </p:txBody>
      </p:sp>
      <p:sp>
        <p:nvSpPr>
          <p:cNvPr id="406" name="Freeform 22"/>
          <p:cNvSpPr>
            <a:spLocks/>
          </p:cNvSpPr>
          <p:nvPr/>
        </p:nvSpPr>
        <p:spPr bwMode="auto">
          <a:xfrm>
            <a:off x="1558795" y="3586081"/>
            <a:ext cx="431739" cy="987285"/>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7" name="Freeform 23"/>
          <p:cNvSpPr>
            <a:spLocks/>
          </p:cNvSpPr>
          <p:nvPr/>
        </p:nvSpPr>
        <p:spPr bwMode="auto">
          <a:xfrm>
            <a:off x="1985774" y="3586081"/>
            <a:ext cx="436501" cy="987285"/>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8" name="Oval 24"/>
          <p:cNvSpPr>
            <a:spLocks noChangeArrowheads="1"/>
          </p:cNvSpPr>
          <p:nvPr/>
        </p:nvSpPr>
        <p:spPr bwMode="auto">
          <a:xfrm>
            <a:off x="1558796" y="3430528"/>
            <a:ext cx="863477" cy="31110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9" name="Oval 25"/>
          <p:cNvSpPr>
            <a:spLocks noChangeArrowheads="1"/>
          </p:cNvSpPr>
          <p:nvPr/>
        </p:nvSpPr>
        <p:spPr bwMode="auto">
          <a:xfrm>
            <a:off x="1646097" y="3471798"/>
            <a:ext cx="688878" cy="206345"/>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0" name="Freeform 26"/>
          <p:cNvSpPr>
            <a:spLocks/>
          </p:cNvSpPr>
          <p:nvPr/>
        </p:nvSpPr>
        <p:spPr bwMode="auto">
          <a:xfrm>
            <a:off x="1646097" y="3471798"/>
            <a:ext cx="688878" cy="168251"/>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1" name="Freeform 27"/>
          <p:cNvSpPr>
            <a:spLocks noEditPoints="1"/>
          </p:cNvSpPr>
          <p:nvPr/>
        </p:nvSpPr>
        <p:spPr bwMode="auto">
          <a:xfrm>
            <a:off x="1676255" y="3935282"/>
            <a:ext cx="628561" cy="353962"/>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2" name="Freeform 28"/>
          <p:cNvSpPr>
            <a:spLocks/>
          </p:cNvSpPr>
          <p:nvPr/>
        </p:nvSpPr>
        <p:spPr bwMode="auto">
          <a:xfrm>
            <a:off x="1755619" y="3998774"/>
            <a:ext cx="150791" cy="225393"/>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3" name="Freeform 29"/>
          <p:cNvSpPr>
            <a:spLocks/>
          </p:cNvSpPr>
          <p:nvPr/>
        </p:nvSpPr>
        <p:spPr bwMode="auto">
          <a:xfrm>
            <a:off x="2119106" y="3992424"/>
            <a:ext cx="87300" cy="84126"/>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4" name="Freeform 30"/>
          <p:cNvSpPr>
            <a:spLocks/>
          </p:cNvSpPr>
          <p:nvPr/>
        </p:nvSpPr>
        <p:spPr bwMode="auto">
          <a:xfrm>
            <a:off x="2117517" y="4136866"/>
            <a:ext cx="103173" cy="92062"/>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5" name="Freeform 5"/>
          <p:cNvSpPr>
            <a:spLocks/>
          </p:cNvSpPr>
          <p:nvPr/>
        </p:nvSpPr>
        <p:spPr bwMode="auto">
          <a:xfrm>
            <a:off x="3805797" y="3800048"/>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6" name="Freeform 6"/>
          <p:cNvSpPr>
            <a:spLocks/>
          </p:cNvSpPr>
          <p:nvPr/>
        </p:nvSpPr>
        <p:spPr bwMode="auto">
          <a:xfrm>
            <a:off x="3804210" y="3800047"/>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7" name="TextBox 416"/>
          <p:cNvSpPr txBox="1"/>
          <p:nvPr/>
        </p:nvSpPr>
        <p:spPr>
          <a:xfrm>
            <a:off x="3802621" y="5255345"/>
            <a:ext cx="1774574" cy="312029"/>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Virtual Machine</a:t>
            </a:r>
          </a:p>
        </p:txBody>
      </p:sp>
      <p:sp>
        <p:nvSpPr>
          <p:cNvPr id="418" name="Freeform 31"/>
          <p:cNvSpPr>
            <a:spLocks/>
          </p:cNvSpPr>
          <p:nvPr/>
        </p:nvSpPr>
        <p:spPr bwMode="auto">
          <a:xfrm>
            <a:off x="4306602" y="4900590"/>
            <a:ext cx="760305" cy="222218"/>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9" name="Freeform 32"/>
          <p:cNvSpPr>
            <a:spLocks noEditPoints="1"/>
          </p:cNvSpPr>
          <p:nvPr/>
        </p:nvSpPr>
        <p:spPr bwMode="auto">
          <a:xfrm>
            <a:off x="4106605" y="4049811"/>
            <a:ext cx="1163473" cy="85077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0" name="Freeform 33"/>
          <p:cNvSpPr>
            <a:spLocks/>
          </p:cNvSpPr>
          <p:nvPr/>
        </p:nvSpPr>
        <p:spPr bwMode="auto">
          <a:xfrm>
            <a:off x="4193905" y="4138698"/>
            <a:ext cx="985698" cy="671418"/>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1" name="Freeform 34"/>
          <p:cNvSpPr>
            <a:spLocks/>
          </p:cNvSpPr>
          <p:nvPr/>
        </p:nvSpPr>
        <p:spPr bwMode="auto">
          <a:xfrm>
            <a:off x="4193905" y="4138698"/>
            <a:ext cx="985698" cy="671418"/>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2" name="Freeform 35"/>
          <p:cNvSpPr>
            <a:spLocks/>
          </p:cNvSpPr>
          <p:nvPr/>
        </p:nvSpPr>
        <p:spPr bwMode="auto">
          <a:xfrm>
            <a:off x="4106605" y="4049811"/>
            <a:ext cx="1092045" cy="85077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3" name="Freeform 36"/>
          <p:cNvSpPr>
            <a:spLocks/>
          </p:cNvSpPr>
          <p:nvPr/>
        </p:nvSpPr>
        <p:spPr bwMode="auto">
          <a:xfrm>
            <a:off x="4193905" y="4138698"/>
            <a:ext cx="901573" cy="671418"/>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4" name="Rectangle 37"/>
          <p:cNvSpPr>
            <a:spLocks noChangeArrowheads="1"/>
          </p:cNvSpPr>
          <p:nvPr/>
        </p:nvSpPr>
        <p:spPr bwMode="auto">
          <a:xfrm>
            <a:off x="4306602" y="5052967"/>
            <a:ext cx="760305" cy="698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5" name="Oval 38"/>
          <p:cNvSpPr>
            <a:spLocks noChangeArrowheads="1"/>
          </p:cNvSpPr>
          <p:nvPr/>
        </p:nvSpPr>
        <p:spPr bwMode="auto">
          <a:xfrm>
            <a:off x="4666913" y="4081555"/>
            <a:ext cx="31745" cy="33334"/>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6" name="Freeform 39"/>
          <p:cNvSpPr>
            <a:spLocks/>
          </p:cNvSpPr>
          <p:nvPr/>
        </p:nvSpPr>
        <p:spPr bwMode="auto">
          <a:xfrm>
            <a:off x="4476440" y="4216476"/>
            <a:ext cx="419040" cy="246028"/>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7" name="Freeform 40"/>
          <p:cNvSpPr>
            <a:spLocks/>
          </p:cNvSpPr>
          <p:nvPr/>
        </p:nvSpPr>
        <p:spPr bwMode="auto">
          <a:xfrm>
            <a:off x="4447869" y="4383137"/>
            <a:ext cx="215869" cy="368248"/>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8" name="Freeform 41"/>
          <p:cNvSpPr>
            <a:spLocks/>
          </p:cNvSpPr>
          <p:nvPr/>
        </p:nvSpPr>
        <p:spPr bwMode="auto">
          <a:xfrm>
            <a:off x="4709769" y="4384726"/>
            <a:ext cx="215869" cy="36666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417711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495"/>
            <a:ext cx="4556825" cy="5105209"/>
          </a:xfrm>
        </p:spPr>
        <p:txBody>
          <a:bodyPr/>
          <a:lstStyle/>
          <a:p>
            <a:pPr>
              <a:lnSpc>
                <a:spcPct val="100000"/>
              </a:lnSpc>
              <a:spcBef>
                <a:spcPts val="0"/>
              </a:spcBef>
              <a:spcAft>
                <a:spcPts val="1765"/>
              </a:spcAft>
            </a:pPr>
            <a:r>
              <a:rPr lang="en-US" sz="2353" dirty="0"/>
              <a:t>Logical groups of multiple resources of similar or different types</a:t>
            </a:r>
          </a:p>
          <a:p>
            <a:pPr>
              <a:lnSpc>
                <a:spcPct val="100000"/>
              </a:lnSpc>
              <a:spcBef>
                <a:spcPts val="0"/>
              </a:spcBef>
              <a:spcAft>
                <a:spcPts val="1765"/>
              </a:spcAft>
            </a:pPr>
            <a:r>
              <a:rPr lang="en-US" sz="2353" dirty="0"/>
              <a:t>Every resource must be in a resource group, cannot be in more than one</a:t>
            </a:r>
          </a:p>
          <a:p>
            <a:pPr>
              <a:lnSpc>
                <a:spcPct val="100000"/>
              </a:lnSpc>
              <a:spcBef>
                <a:spcPts val="0"/>
              </a:spcBef>
              <a:spcAft>
                <a:spcPts val="1765"/>
              </a:spcAft>
            </a:pPr>
            <a:r>
              <a:rPr lang="en-US" sz="2353" dirty="0"/>
              <a:t>Resources inside resource group may span across regions</a:t>
            </a:r>
          </a:p>
          <a:p>
            <a:pPr>
              <a:lnSpc>
                <a:spcPct val="100000"/>
              </a:lnSpc>
              <a:spcBef>
                <a:spcPts val="0"/>
              </a:spcBef>
              <a:spcAft>
                <a:spcPts val="1765"/>
              </a:spcAft>
            </a:pPr>
            <a:r>
              <a:rPr lang="en-US" sz="2353" dirty="0"/>
              <a:t>Resource Group has a location for storing metadata</a:t>
            </a:r>
          </a:p>
          <a:p>
            <a:endParaRPr lang="en-US" sz="2353" dirty="0"/>
          </a:p>
        </p:txBody>
      </p:sp>
      <p:sp>
        <p:nvSpPr>
          <p:cNvPr id="3" name="Title 2"/>
          <p:cNvSpPr>
            <a:spLocks noGrp="1"/>
          </p:cNvSpPr>
          <p:nvPr>
            <p:ph type="title"/>
          </p:nvPr>
        </p:nvSpPr>
        <p:spPr/>
        <p:txBody>
          <a:bodyPr/>
          <a:lstStyle/>
          <a:p>
            <a:r>
              <a:rPr lang="en-US" dirty="0"/>
              <a:t>Resource Groups</a:t>
            </a:r>
          </a:p>
        </p:txBody>
      </p:sp>
      <p:grpSp>
        <p:nvGrpSpPr>
          <p:cNvPr id="4" name="Group 3"/>
          <p:cNvGrpSpPr>
            <a:grpSpLocks noChangeAspect="1"/>
          </p:cNvGrpSpPr>
          <p:nvPr/>
        </p:nvGrpSpPr>
        <p:grpSpPr bwMode="auto">
          <a:xfrm>
            <a:off x="5722490" y="1216866"/>
            <a:ext cx="4841540" cy="4624082"/>
            <a:chOff x="405" y="668"/>
            <a:chExt cx="3117" cy="2977"/>
          </a:xfrm>
        </p:grpSpPr>
        <p:sp>
          <p:nvSpPr>
            <p:cNvPr id="5"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 name="Freeform 5"/>
            <p:cNvSpPr>
              <a:spLocks/>
            </p:cNvSpPr>
            <p:nvPr/>
          </p:nvSpPr>
          <p:spPr bwMode="auto">
            <a:xfrm>
              <a:off x="412" y="676"/>
              <a:ext cx="3102" cy="2962"/>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rgbClr val="022D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 name="Freeform 6"/>
            <p:cNvSpPr>
              <a:spLocks/>
            </p:cNvSpPr>
            <p:nvPr/>
          </p:nvSpPr>
          <p:spPr bwMode="auto">
            <a:xfrm>
              <a:off x="405" y="669"/>
              <a:ext cx="3116" cy="2976"/>
            </a:xfrm>
            <a:custGeom>
              <a:avLst/>
              <a:gdLst>
                <a:gd name="T0" fmla="*/ 2655 w 2661"/>
                <a:gd name="T1" fmla="*/ 2502 h 2541"/>
                <a:gd name="T2" fmla="*/ 2649 w 2661"/>
                <a:gd name="T3" fmla="*/ 2502 h 2541"/>
                <a:gd name="T4" fmla="*/ 2641 w 2661"/>
                <a:gd name="T5" fmla="*/ 2521 h 2541"/>
                <a:gd name="T6" fmla="*/ 2622 w 2661"/>
                <a:gd name="T7" fmla="*/ 2529 h 2541"/>
                <a:gd name="T8" fmla="*/ 39 w 2661"/>
                <a:gd name="T9" fmla="*/ 2529 h 2541"/>
                <a:gd name="T10" fmla="*/ 20 w 2661"/>
                <a:gd name="T11" fmla="*/ 2521 h 2541"/>
                <a:gd name="T12" fmla="*/ 12 w 2661"/>
                <a:gd name="T13" fmla="*/ 2502 h 2541"/>
                <a:gd name="T14" fmla="*/ 12 w 2661"/>
                <a:gd name="T15" fmla="*/ 39 h 2541"/>
                <a:gd name="T16" fmla="*/ 20 w 2661"/>
                <a:gd name="T17" fmla="*/ 20 h 2541"/>
                <a:gd name="T18" fmla="*/ 39 w 2661"/>
                <a:gd name="T19" fmla="*/ 12 h 2541"/>
                <a:gd name="T20" fmla="*/ 2622 w 2661"/>
                <a:gd name="T21" fmla="*/ 12 h 2541"/>
                <a:gd name="T22" fmla="*/ 2641 w 2661"/>
                <a:gd name="T23" fmla="*/ 20 h 2541"/>
                <a:gd name="T24" fmla="*/ 2649 w 2661"/>
                <a:gd name="T25" fmla="*/ 39 h 2541"/>
                <a:gd name="T26" fmla="*/ 2649 w 2661"/>
                <a:gd name="T27" fmla="*/ 2502 h 2541"/>
                <a:gd name="T28" fmla="*/ 2655 w 2661"/>
                <a:gd name="T29" fmla="*/ 2502 h 2541"/>
                <a:gd name="T30" fmla="*/ 2661 w 2661"/>
                <a:gd name="T31" fmla="*/ 2502 h 2541"/>
                <a:gd name="T32" fmla="*/ 2661 w 2661"/>
                <a:gd name="T33" fmla="*/ 39 h 2541"/>
                <a:gd name="T34" fmla="*/ 2622 w 2661"/>
                <a:gd name="T35" fmla="*/ 0 h 2541"/>
                <a:gd name="T36" fmla="*/ 39 w 2661"/>
                <a:gd name="T37" fmla="*/ 0 h 2541"/>
                <a:gd name="T38" fmla="*/ 0 w 2661"/>
                <a:gd name="T39" fmla="*/ 39 h 2541"/>
                <a:gd name="T40" fmla="*/ 0 w 2661"/>
                <a:gd name="T41" fmla="*/ 2502 h 2541"/>
                <a:gd name="T42" fmla="*/ 39 w 2661"/>
                <a:gd name="T43" fmla="*/ 2541 h 2541"/>
                <a:gd name="T44" fmla="*/ 2622 w 2661"/>
                <a:gd name="T45" fmla="*/ 2541 h 2541"/>
                <a:gd name="T46" fmla="*/ 2661 w 2661"/>
                <a:gd name="T47" fmla="*/ 2502 h 2541"/>
                <a:gd name="T48" fmla="*/ 2655 w 2661"/>
                <a:gd name="T49" fmla="*/ 2502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1" h="2541">
                  <a:moveTo>
                    <a:pt x="2655" y="2502"/>
                  </a:moveTo>
                  <a:cubicBezTo>
                    <a:pt x="2649" y="2502"/>
                    <a:pt x="2649" y="2502"/>
                    <a:pt x="2649" y="2502"/>
                  </a:cubicBezTo>
                  <a:cubicBezTo>
                    <a:pt x="2649" y="2509"/>
                    <a:pt x="2646" y="2516"/>
                    <a:pt x="2641" y="2521"/>
                  </a:cubicBezTo>
                  <a:cubicBezTo>
                    <a:pt x="2636" y="2526"/>
                    <a:pt x="2629" y="2529"/>
                    <a:pt x="2622" y="2529"/>
                  </a:cubicBezTo>
                  <a:cubicBezTo>
                    <a:pt x="39" y="2529"/>
                    <a:pt x="39" y="2529"/>
                    <a:pt x="39" y="2529"/>
                  </a:cubicBezTo>
                  <a:cubicBezTo>
                    <a:pt x="32" y="2529"/>
                    <a:pt x="25" y="2526"/>
                    <a:pt x="20" y="2521"/>
                  </a:cubicBezTo>
                  <a:cubicBezTo>
                    <a:pt x="15" y="2516"/>
                    <a:pt x="12" y="2509"/>
                    <a:pt x="12" y="2502"/>
                  </a:cubicBezTo>
                  <a:cubicBezTo>
                    <a:pt x="12" y="39"/>
                    <a:pt x="12" y="39"/>
                    <a:pt x="12" y="39"/>
                  </a:cubicBezTo>
                  <a:cubicBezTo>
                    <a:pt x="12" y="31"/>
                    <a:pt x="15" y="25"/>
                    <a:pt x="20" y="20"/>
                  </a:cubicBezTo>
                  <a:cubicBezTo>
                    <a:pt x="25" y="15"/>
                    <a:pt x="32" y="12"/>
                    <a:pt x="39" y="12"/>
                  </a:cubicBezTo>
                  <a:cubicBezTo>
                    <a:pt x="2622" y="12"/>
                    <a:pt x="2622" y="12"/>
                    <a:pt x="2622" y="12"/>
                  </a:cubicBezTo>
                  <a:cubicBezTo>
                    <a:pt x="2629" y="12"/>
                    <a:pt x="2636" y="15"/>
                    <a:pt x="2641" y="20"/>
                  </a:cubicBezTo>
                  <a:cubicBezTo>
                    <a:pt x="2646" y="25"/>
                    <a:pt x="2649" y="31"/>
                    <a:pt x="2649" y="39"/>
                  </a:cubicBezTo>
                  <a:cubicBezTo>
                    <a:pt x="2649" y="2502"/>
                    <a:pt x="2649" y="2502"/>
                    <a:pt x="2649" y="2502"/>
                  </a:cubicBezTo>
                  <a:cubicBezTo>
                    <a:pt x="2655" y="2502"/>
                    <a:pt x="2655" y="2502"/>
                    <a:pt x="2655" y="2502"/>
                  </a:cubicBezTo>
                  <a:cubicBezTo>
                    <a:pt x="2661" y="2502"/>
                    <a:pt x="2661" y="2502"/>
                    <a:pt x="2661" y="2502"/>
                  </a:cubicBezTo>
                  <a:cubicBezTo>
                    <a:pt x="2661" y="39"/>
                    <a:pt x="2661" y="39"/>
                    <a:pt x="2661" y="39"/>
                  </a:cubicBezTo>
                  <a:cubicBezTo>
                    <a:pt x="2661" y="17"/>
                    <a:pt x="2643" y="0"/>
                    <a:pt x="2622" y="0"/>
                  </a:cubicBezTo>
                  <a:cubicBezTo>
                    <a:pt x="39" y="0"/>
                    <a:pt x="39" y="0"/>
                    <a:pt x="39" y="0"/>
                  </a:cubicBezTo>
                  <a:cubicBezTo>
                    <a:pt x="18" y="0"/>
                    <a:pt x="0" y="17"/>
                    <a:pt x="0" y="39"/>
                  </a:cubicBezTo>
                  <a:cubicBezTo>
                    <a:pt x="0" y="2502"/>
                    <a:pt x="0" y="2502"/>
                    <a:pt x="0" y="2502"/>
                  </a:cubicBezTo>
                  <a:cubicBezTo>
                    <a:pt x="0" y="2523"/>
                    <a:pt x="18" y="2541"/>
                    <a:pt x="39" y="2541"/>
                  </a:cubicBezTo>
                  <a:cubicBezTo>
                    <a:pt x="2622" y="2541"/>
                    <a:pt x="2622" y="2541"/>
                    <a:pt x="2622" y="2541"/>
                  </a:cubicBezTo>
                  <a:cubicBezTo>
                    <a:pt x="2643" y="2541"/>
                    <a:pt x="2661" y="2523"/>
                    <a:pt x="2661" y="2502"/>
                  </a:cubicBezTo>
                  <a:lnTo>
                    <a:pt x="2655" y="250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9"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1"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2"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3"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4"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5"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6"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7"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8"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9"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0"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1"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2"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3"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4"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5"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6"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7"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8"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9"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0"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1"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2"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3"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4"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5"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6"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7"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8"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9"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0"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1"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2"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3"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4"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5"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6" name="Rectangle 45"/>
            <p:cNvSpPr>
              <a:spLocks noChangeArrowheads="1"/>
            </p:cNvSpPr>
            <p:nvPr/>
          </p:nvSpPr>
          <p:spPr bwMode="auto">
            <a:xfrm>
              <a:off x="1025" y="2577"/>
              <a:ext cx="130" cy="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7"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8" name="Rectangle 47"/>
            <p:cNvSpPr>
              <a:spLocks noChangeArrowheads="1"/>
            </p:cNvSpPr>
            <p:nvPr/>
          </p:nvSpPr>
          <p:spPr bwMode="auto">
            <a:xfrm>
              <a:off x="1025" y="2473"/>
              <a:ext cx="130" cy="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9"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0" name="Rectangle 49"/>
            <p:cNvSpPr>
              <a:spLocks noChangeArrowheads="1"/>
            </p:cNvSpPr>
            <p:nvPr/>
          </p:nvSpPr>
          <p:spPr bwMode="auto">
            <a:xfrm>
              <a:off x="1025" y="2681"/>
              <a:ext cx="130" cy="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1"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2"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3" name="Rectangle 52"/>
            <p:cNvSpPr>
              <a:spLocks noChangeArrowheads="1"/>
            </p:cNvSpPr>
            <p:nvPr/>
          </p:nvSpPr>
          <p:spPr bwMode="auto">
            <a:xfrm>
              <a:off x="1181" y="2577"/>
              <a:ext cx="130" cy="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4"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5" name="Rectangle 54"/>
            <p:cNvSpPr>
              <a:spLocks noChangeArrowheads="1"/>
            </p:cNvSpPr>
            <p:nvPr/>
          </p:nvSpPr>
          <p:spPr bwMode="auto">
            <a:xfrm>
              <a:off x="1181" y="2473"/>
              <a:ext cx="130" cy="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6"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7" name="Rectangle 56"/>
            <p:cNvSpPr>
              <a:spLocks noChangeArrowheads="1"/>
            </p:cNvSpPr>
            <p:nvPr/>
          </p:nvSpPr>
          <p:spPr bwMode="auto">
            <a:xfrm>
              <a:off x="870" y="2473"/>
              <a:ext cx="130" cy="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8"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9" name="Rectangle 58"/>
            <p:cNvSpPr>
              <a:spLocks noChangeArrowheads="1"/>
            </p:cNvSpPr>
            <p:nvPr/>
          </p:nvSpPr>
          <p:spPr bwMode="auto">
            <a:xfrm>
              <a:off x="870" y="2577"/>
              <a:ext cx="130" cy="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0"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1" name="Rectangle 60"/>
            <p:cNvSpPr>
              <a:spLocks noChangeArrowheads="1"/>
            </p:cNvSpPr>
            <p:nvPr/>
          </p:nvSpPr>
          <p:spPr bwMode="auto">
            <a:xfrm>
              <a:off x="870" y="2681"/>
              <a:ext cx="130" cy="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2"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3" name="Rectangle 62"/>
            <p:cNvSpPr>
              <a:spLocks noChangeArrowheads="1"/>
            </p:cNvSpPr>
            <p:nvPr/>
          </p:nvSpPr>
          <p:spPr bwMode="auto">
            <a:xfrm>
              <a:off x="870" y="2786"/>
              <a:ext cx="130" cy="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4"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5"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6"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7"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8"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9"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0"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1"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2"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3"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4"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5"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6"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7"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8" name="Rectangle 77"/>
            <p:cNvSpPr>
              <a:spLocks noChangeArrowheads="1"/>
            </p:cNvSpPr>
            <p:nvPr/>
          </p:nvSpPr>
          <p:spPr bwMode="auto">
            <a:xfrm>
              <a:off x="1025" y="2473"/>
              <a:ext cx="130" cy="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9"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0"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1"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2"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3"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4"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5"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6" name="Rectangle 85"/>
            <p:cNvSpPr>
              <a:spLocks noChangeArrowheads="1"/>
            </p:cNvSpPr>
            <p:nvPr/>
          </p:nvSpPr>
          <p:spPr bwMode="auto">
            <a:xfrm>
              <a:off x="870" y="2473"/>
              <a:ext cx="130" cy="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7"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8" name="Rectangle 87"/>
            <p:cNvSpPr>
              <a:spLocks noChangeArrowheads="1"/>
            </p:cNvSpPr>
            <p:nvPr/>
          </p:nvSpPr>
          <p:spPr bwMode="auto">
            <a:xfrm>
              <a:off x="870" y="2577"/>
              <a:ext cx="130" cy="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9"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90" name="Rectangle 89"/>
            <p:cNvSpPr>
              <a:spLocks noChangeArrowheads="1"/>
            </p:cNvSpPr>
            <p:nvPr/>
          </p:nvSpPr>
          <p:spPr bwMode="auto">
            <a:xfrm>
              <a:off x="870" y="2681"/>
              <a:ext cx="130" cy="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91"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92"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93" name="Rectangle 92"/>
            <p:cNvSpPr>
              <a:spLocks noChangeArrowheads="1"/>
            </p:cNvSpPr>
            <p:nvPr/>
          </p:nvSpPr>
          <p:spPr bwMode="auto">
            <a:xfrm>
              <a:off x="1487" y="2092"/>
              <a:ext cx="361" cy="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RESOU</a:t>
              </a:r>
              <a:endParaRPr kumimoji="0" lang="en-US" altLang="en-US" sz="1800"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4" name="Rectangle 93"/>
            <p:cNvSpPr>
              <a:spLocks noChangeArrowheads="1"/>
            </p:cNvSpPr>
            <p:nvPr/>
          </p:nvSpPr>
          <p:spPr bwMode="auto">
            <a:xfrm>
              <a:off x="1838" y="2092"/>
              <a:ext cx="72" cy="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R</a:t>
              </a:r>
              <a:endParaRPr kumimoji="0" lang="en-US" altLang="en-US" sz="1800"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5" name="Rectangle 94"/>
            <p:cNvSpPr>
              <a:spLocks noChangeArrowheads="1"/>
            </p:cNvSpPr>
            <p:nvPr/>
          </p:nvSpPr>
          <p:spPr bwMode="auto">
            <a:xfrm>
              <a:off x="1906" y="2092"/>
              <a:ext cx="243" cy="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CE G</a:t>
              </a:r>
              <a:endParaRPr kumimoji="0" lang="en-US" altLang="en-US" sz="1800"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6" name="Rectangle 95"/>
            <p:cNvSpPr>
              <a:spLocks noChangeArrowheads="1"/>
            </p:cNvSpPr>
            <p:nvPr/>
          </p:nvSpPr>
          <p:spPr bwMode="auto">
            <a:xfrm>
              <a:off x="2142" y="2092"/>
              <a:ext cx="72" cy="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R</a:t>
              </a:r>
              <a:endParaRPr kumimoji="0" lang="en-US" altLang="en-US" sz="1800"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7" name="Rectangle 96"/>
            <p:cNvSpPr>
              <a:spLocks noChangeArrowheads="1"/>
            </p:cNvSpPr>
            <p:nvPr/>
          </p:nvSpPr>
          <p:spPr bwMode="auto">
            <a:xfrm>
              <a:off x="2210" y="2092"/>
              <a:ext cx="235" cy="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OUP</a:t>
              </a:r>
              <a:endParaRPr kumimoji="0" lang="en-US" altLang="en-US" sz="1800"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8"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99"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0"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1"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2"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3"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4"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5"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6"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grpSp>
    </p:spTree>
    <p:extLst>
      <p:ext uri="{BB962C8B-B14F-4D97-AF65-F5344CB8AC3E}">
        <p14:creationId xmlns:p14="http://schemas.microsoft.com/office/powerpoint/2010/main" val="88770858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0"/>
          </p:nvPr>
        </p:nvSpPr>
        <p:spPr>
          <a:xfrm>
            <a:off x="561583" y="1483089"/>
            <a:ext cx="4669446" cy="1219874"/>
          </a:xfrm>
          <a:prstGeom prst="rect">
            <a:avLst/>
          </a:prstGeom>
        </p:spPr>
        <p:txBody>
          <a:bodyPr>
            <a:noAutofit/>
          </a:bodyPr>
          <a:lstStyle/>
          <a:p>
            <a:pPr marL="0" indent="0">
              <a:buNone/>
            </a:pPr>
            <a:r>
              <a:rPr lang="en-US" sz="2800" dirty="0">
                <a:latin typeface="Segoe UI Light" panose="020B0502040204020203" pitchFamily="34" charset="0"/>
                <a:cs typeface="Segoe UI Light" panose="020B0502040204020203" pitchFamily="34" charset="0"/>
              </a:rPr>
              <a:t>Question: </a:t>
            </a:r>
          </a:p>
          <a:p>
            <a:pPr marL="0" indent="0">
              <a:buNone/>
            </a:pPr>
            <a:r>
              <a:rPr lang="en-US" sz="2000" dirty="0">
                <a:latin typeface="Segoe UI Light" panose="020B0502040204020203" pitchFamily="34" charset="0"/>
                <a:cs typeface="Segoe UI Light" panose="020B0502040204020203" pitchFamily="34" charset="0"/>
              </a:rPr>
              <a:t>Should these resources be in the same group or a different one?</a:t>
            </a:r>
          </a:p>
        </p:txBody>
      </p:sp>
      <p:sp>
        <p:nvSpPr>
          <p:cNvPr id="2" name="Title 1"/>
          <p:cNvSpPr>
            <a:spLocks noGrp="1"/>
          </p:cNvSpPr>
          <p:nvPr>
            <p:ph type="title"/>
          </p:nvPr>
        </p:nvSpPr>
        <p:spPr/>
        <p:txBody>
          <a:bodyPr/>
          <a:lstStyle/>
          <a:p>
            <a:r>
              <a:rPr lang="en-US" dirty="0"/>
              <a:t>Resource Group Lifecycle</a:t>
            </a:r>
          </a:p>
        </p:txBody>
      </p:sp>
      <p:sp>
        <p:nvSpPr>
          <p:cNvPr id="5" name="Subtitle 2"/>
          <p:cNvSpPr txBox="1">
            <a:spLocks/>
          </p:cNvSpPr>
          <p:nvPr/>
        </p:nvSpPr>
        <p:spPr>
          <a:xfrm>
            <a:off x="561583" y="2885793"/>
            <a:ext cx="4669446" cy="1457478"/>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Hint: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Do they have common lifecycle and management?</a:t>
            </a:r>
          </a:p>
        </p:txBody>
      </p:sp>
      <p:sp>
        <p:nvSpPr>
          <p:cNvPr id="6" name="Subtitle 2"/>
          <p:cNvSpPr txBox="1">
            <a:spLocks/>
          </p:cNvSpPr>
          <p:nvPr/>
        </p:nvSpPr>
        <p:spPr>
          <a:xfrm>
            <a:off x="561583" y="4306177"/>
            <a:ext cx="4669446" cy="1457478"/>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Answer: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Up to you.</a:t>
            </a:r>
          </a:p>
        </p:txBody>
      </p:sp>
      <p:pic>
        <p:nvPicPr>
          <p:cNvPr id="244" name="Picture 24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93429" y="1309864"/>
            <a:ext cx="5891370" cy="4965121"/>
          </a:xfrm>
          <a:prstGeom prst="rect">
            <a:avLst/>
          </a:prstGeom>
        </p:spPr>
      </p:pic>
    </p:spTree>
    <p:extLst>
      <p:ext uri="{BB962C8B-B14F-4D97-AF65-F5344CB8AC3E}">
        <p14:creationId xmlns:p14="http://schemas.microsoft.com/office/powerpoint/2010/main" val="861962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61583" y="210911"/>
            <a:ext cx="11078251" cy="1325375"/>
          </a:xfrm>
          <a:prstGeom prst="rect">
            <a:avLst/>
          </a:prstGeom>
        </p:spPr>
        <p:txBody>
          <a:bodyPr vert="horz" lIns="91427" tIns="45713" rIns="91427" bIns="45713" rtlCol="0" anchor="ctr">
            <a:normAutofit/>
          </a:bodyPr>
          <a:lst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399" b="0" i="0" u="none" strike="noStrike" kern="1200" cap="none" spc="0" normalizeH="0" baseline="0" noProof="0" dirty="0">
                <a:ln>
                  <a:noFill/>
                </a:ln>
                <a:solidFill>
                  <a:srgbClr val="FFFFFF"/>
                </a:solidFill>
                <a:effectLst/>
                <a:uLnTx/>
                <a:uFillTx/>
                <a:latin typeface="Segoe UI Light"/>
                <a:ea typeface="+mj-ea"/>
                <a:cs typeface="+mj-cs"/>
              </a:rPr>
              <a:t>Organizational concepts</a:t>
            </a:r>
          </a:p>
        </p:txBody>
      </p:sp>
      <p:sp>
        <p:nvSpPr>
          <p:cNvPr id="6" name="Content Placeholder 2"/>
          <p:cNvSpPr txBox="1">
            <a:spLocks/>
          </p:cNvSpPr>
          <p:nvPr/>
        </p:nvSpPr>
        <p:spPr>
          <a:xfrm>
            <a:off x="566592" y="1574934"/>
            <a:ext cx="5006493" cy="401927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ctr" latinLnBrk="0" hangingPunct="1">
              <a:lnSpc>
                <a:spcPct val="100000"/>
              </a:lnSpc>
              <a:spcBef>
                <a:spcPts val="1000"/>
              </a:spcBef>
              <a:spcAft>
                <a:spcPts val="0"/>
              </a:spcAft>
              <a:buClrTx/>
              <a:buSzTx/>
              <a:buFont typeface="Arial" panose="020B0604020202020204" pitchFamily="34" charset="0"/>
              <a:buNone/>
              <a:tabLst/>
              <a:defRPr/>
            </a:pPr>
            <a:r>
              <a:rPr kumimoji="0" lang="en-US" sz="3529"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Resource groups</a:t>
            </a:r>
          </a:p>
          <a:p>
            <a:pPr marL="228600" marR="0" lvl="0" indent="-228600" algn="l" defTabSz="914400" rtl="0" eaLnBrk="1" fontAlgn="ctr" latinLnBrk="0" hangingPunct="1">
              <a:lnSpc>
                <a:spcPct val="100000"/>
              </a:lnSpc>
              <a:spcBef>
                <a:spcPts val="1000"/>
              </a:spcBef>
              <a:spcAft>
                <a:spcPts val="0"/>
              </a:spcAft>
              <a:buClrTx/>
              <a:buSzTx/>
              <a:buFont typeface="Arial" panose="020B0604020202020204" pitchFamily="34" charset="0"/>
              <a:buChar char="•"/>
              <a:tabLst/>
              <a:defRPr/>
            </a:pPr>
            <a:endParaRPr kumimoji="0" lang="en-US" sz="1961" b="1"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a:p>
            <a:pPr marL="228600" marR="0" lvl="0" indent="-228600" algn="l" defTabSz="914400" rtl="0" eaLnBrk="1" fontAlgn="ctr" latinLnBrk="0" hangingPunct="1">
              <a:lnSpc>
                <a:spcPct val="100000"/>
              </a:lnSpc>
              <a:spcBef>
                <a:spcPts val="1000"/>
              </a:spcBef>
              <a:spcAft>
                <a:spcPts val="0"/>
              </a:spcAft>
              <a:buClrTx/>
              <a:buSzTx/>
              <a:buFont typeface="Arial" panose="020B0604020202020204" pitchFamily="34" charset="0"/>
              <a:buChar char="•"/>
              <a:tabLst/>
              <a:defRPr/>
            </a:pPr>
            <a:r>
              <a:rPr kumimoji="0" lang="en-US" sz="2745"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Tightly coupled to a container of resources </a:t>
            </a:r>
          </a:p>
          <a:p>
            <a:pPr marL="228600" marR="0" lvl="0" indent="-228600" algn="l" defTabSz="914400" rtl="0" eaLnBrk="1" fontAlgn="ctr" latinLnBrk="0" hangingPunct="1">
              <a:lnSpc>
                <a:spcPct val="100000"/>
              </a:lnSpc>
              <a:spcBef>
                <a:spcPts val="1000"/>
              </a:spcBef>
              <a:spcAft>
                <a:spcPts val="0"/>
              </a:spcAft>
              <a:buClrTx/>
              <a:buSzTx/>
              <a:buFont typeface="Arial" panose="020B0604020202020204" pitchFamily="34" charset="0"/>
              <a:buChar char="•"/>
              <a:tabLst/>
              <a:defRPr/>
            </a:pPr>
            <a:r>
              <a:rPr kumimoji="0" lang="en-US" sz="2745"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Follows RBAC rules</a:t>
            </a:r>
          </a:p>
          <a:p>
            <a:pPr marL="228600" marR="0" lvl="0" indent="-228600" algn="l" defTabSz="914400" rtl="0" eaLnBrk="1" fontAlgn="ctr" latinLnBrk="0" hangingPunct="1">
              <a:lnSpc>
                <a:spcPct val="100000"/>
              </a:lnSpc>
              <a:spcBef>
                <a:spcPts val="1000"/>
              </a:spcBef>
              <a:spcAft>
                <a:spcPts val="0"/>
              </a:spcAft>
              <a:buClrTx/>
              <a:buSzTx/>
              <a:buFont typeface="Arial" panose="020B0604020202020204" pitchFamily="34" charset="0"/>
              <a:buChar char="•"/>
              <a:tabLst/>
              <a:defRPr/>
            </a:pPr>
            <a:r>
              <a:rPr kumimoji="0" lang="en-US" sz="2745"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1 resource group at a time</a:t>
            </a:r>
          </a:p>
          <a:p>
            <a:pPr marL="448193" marR="0" lvl="1" indent="0" algn="l" defTabSz="914400" rtl="0" eaLnBrk="1" fontAlgn="ctr" latinLnBrk="0" hangingPunct="1">
              <a:lnSpc>
                <a:spcPct val="100000"/>
              </a:lnSpc>
              <a:spcBef>
                <a:spcPts val="500"/>
              </a:spcBef>
              <a:spcAft>
                <a:spcPts val="0"/>
              </a:spcAft>
              <a:buClrTx/>
              <a:buSzTx/>
              <a:buFont typeface="Arial" panose="020B0604020202020204" pitchFamily="34" charset="0"/>
              <a:buNone/>
              <a:tabLst/>
              <a:defRPr/>
            </a:pPr>
            <a:endParaRPr kumimoji="0" lang="en-US" sz="1961"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7" name="Content Placeholder 2"/>
          <p:cNvSpPr txBox="1">
            <a:spLocks/>
          </p:cNvSpPr>
          <p:nvPr/>
        </p:nvSpPr>
        <p:spPr>
          <a:xfrm>
            <a:off x="6232614" y="1574933"/>
            <a:ext cx="5241935" cy="4060846"/>
          </a:xfrm>
          <a:prstGeom prst="rect">
            <a:avLst/>
          </a:prstGeom>
        </p:spPr>
        <p:txBody>
          <a:bodyPr vert="horz" lIns="182854" tIns="146284" rIns="182854" bIns="146284" rtlCol="0">
            <a:noAutofit/>
          </a:bodyPr>
          <a:lstStyle>
            <a:lvl1pPr marL="0" indent="0" algn="l" defTabSz="896157" rtl="0" eaLnBrk="1" latinLnBrk="0" hangingPunct="1">
              <a:spcBef>
                <a:spcPct val="20000"/>
              </a:spcBef>
              <a:buFont typeface="Arial" pitchFamily="34" charset="0"/>
              <a:buNone/>
              <a:defRPr sz="3529" kern="1200">
                <a:solidFill>
                  <a:schemeClr val="bg1"/>
                </a:solidFill>
                <a:latin typeface="+mj-lt"/>
                <a:ea typeface="+mn-ea"/>
                <a:cs typeface="+mn-cs"/>
              </a:defRPr>
            </a:lvl1pPr>
            <a:lvl2pPr marL="0" indent="0" algn="l" defTabSz="896157" rtl="0" eaLnBrk="1" latinLnBrk="0" hangingPunct="1">
              <a:spcBef>
                <a:spcPct val="20000"/>
              </a:spcBef>
              <a:buFont typeface="Arial" pitchFamily="34" charset="0"/>
              <a:buNone/>
              <a:defRPr sz="2745" kern="1200">
                <a:solidFill>
                  <a:schemeClr val="bg1"/>
                </a:solidFill>
                <a:latin typeface="+mn-lt"/>
                <a:ea typeface="+mn-ea"/>
                <a:cs typeface="+mn-cs"/>
              </a:defRPr>
            </a:lvl2pPr>
            <a:lvl3pPr marL="448077" indent="-224039" algn="l" defTabSz="896157" rtl="0" eaLnBrk="1" latinLnBrk="0" hangingPunct="1">
              <a:spcBef>
                <a:spcPct val="20000"/>
              </a:spcBef>
              <a:buFont typeface="Arial" pitchFamily="34" charset="0"/>
              <a:buChar char="•"/>
              <a:defRPr sz="2353" kern="1200">
                <a:solidFill>
                  <a:schemeClr val="bg1"/>
                </a:solidFill>
                <a:latin typeface="+mn-lt"/>
                <a:ea typeface="+mn-ea"/>
                <a:cs typeface="+mn-cs"/>
              </a:defRPr>
            </a:lvl3pPr>
            <a:lvl4pPr marL="725016" indent="-276938" algn="l" defTabSz="896157" rtl="0" eaLnBrk="1" latinLnBrk="0" hangingPunct="1">
              <a:spcBef>
                <a:spcPct val="20000"/>
              </a:spcBef>
              <a:buFont typeface="Arial" pitchFamily="34" charset="0"/>
              <a:buChar char="–"/>
              <a:defRPr sz="1961" kern="1200">
                <a:solidFill>
                  <a:schemeClr val="bg1"/>
                </a:solidFill>
                <a:latin typeface="+mn-lt"/>
                <a:ea typeface="+mn-ea"/>
                <a:cs typeface="+mn-cs"/>
              </a:defRPr>
            </a:lvl4pPr>
            <a:lvl5pPr marL="1012845" indent="-287828" algn="l" defTabSz="896157" rtl="0" eaLnBrk="1" latinLnBrk="0" hangingPunct="1">
              <a:spcBef>
                <a:spcPct val="20000"/>
              </a:spcBef>
              <a:buFont typeface="Arial" pitchFamily="34" charset="0"/>
              <a:buChar char="»"/>
              <a:defRPr sz="1765" kern="1200">
                <a:solidFill>
                  <a:schemeClr val="bg1"/>
                </a:solidFill>
                <a:latin typeface="+mn-lt"/>
                <a:ea typeface="+mn-ea"/>
                <a:cs typeface="+mn-cs"/>
              </a:defRPr>
            </a:lvl5pPr>
            <a:lvl6pPr marL="2464431"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2509"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0588"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8665"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896157" rtl="0" eaLnBrk="1" fontAlgn="ctr" latinLnBrk="0" hangingPunct="1">
              <a:lnSpc>
                <a:spcPct val="100000"/>
              </a:lnSpc>
              <a:spcBef>
                <a:spcPct val="20000"/>
              </a:spcBef>
              <a:spcAft>
                <a:spcPts val="0"/>
              </a:spcAft>
              <a:buClrTx/>
              <a:buSzTx/>
              <a:buFont typeface="Arial" pitchFamily="34" charset="0"/>
              <a:buNone/>
              <a:tabLst/>
              <a:defRPr/>
            </a:pPr>
            <a:r>
              <a:rPr kumimoji="0" lang="en-US" sz="3529" b="0" i="0" u="none" strike="noStrike" kern="1200" cap="none" spc="0" normalizeH="0" baseline="0" noProof="0" dirty="0">
                <a:ln>
                  <a:noFill/>
                </a:ln>
                <a:solidFill>
                  <a:srgbClr val="FFFFFF"/>
                </a:solidFill>
                <a:effectLst/>
                <a:uLnTx/>
                <a:uFillTx/>
                <a:latin typeface="Segoe UI Light"/>
                <a:ea typeface="Segoe UI" pitchFamily="34" charset="0"/>
                <a:cs typeface="Segoe UI Light" panose="020B0502040204020203" pitchFamily="34" charset="0"/>
              </a:rPr>
              <a:t>Tags</a:t>
            </a:r>
            <a:endParaRPr kumimoji="0" lang="en-US" sz="2800" b="0" i="0" u="none" strike="noStrike" kern="1200" cap="none" spc="0" normalizeH="0" baseline="0" noProof="0" dirty="0">
              <a:ln>
                <a:noFill/>
              </a:ln>
              <a:solidFill>
                <a:srgbClr val="FFFFFF"/>
              </a:solidFill>
              <a:effectLst/>
              <a:uLnTx/>
              <a:uFillTx/>
              <a:latin typeface="Segoe UI Light"/>
              <a:ea typeface="Segoe UI" pitchFamily="34" charset="0"/>
              <a:cs typeface="Segoe UI Light" panose="020B0502040204020203" pitchFamily="34" charset="0"/>
            </a:endParaRPr>
          </a:p>
          <a:p>
            <a:pPr marL="336145" marR="0" lvl="1" indent="-336145" algn="l" defTabSz="896157" rtl="0" eaLnBrk="1" fontAlgn="auto" latinLnBrk="0" hangingPunct="1">
              <a:lnSpc>
                <a:spcPct val="100000"/>
              </a:lnSpc>
              <a:spcBef>
                <a:spcPct val="20000"/>
              </a:spcBef>
              <a:spcAft>
                <a:spcPts val="0"/>
              </a:spcAft>
              <a:buClrTx/>
              <a:buSzTx/>
              <a:buFont typeface="Arial" pitchFamily="34" charset="0"/>
              <a:buChar char="•"/>
              <a:tabLst/>
              <a:defRPr/>
            </a:pPr>
            <a:endParaRPr kumimoji="0" lang="en-US" sz="1961"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a:p>
            <a:pPr marL="224097" marR="0" lvl="1" indent="-224097" algn="l" defTabSz="896386" rtl="0" eaLnBrk="1" fontAlgn="ctr" latinLnBrk="0" hangingPunct="1">
              <a:lnSpc>
                <a:spcPct val="100000"/>
              </a:lnSpc>
              <a:spcBef>
                <a:spcPts val="980"/>
              </a:spcBef>
              <a:spcAft>
                <a:spcPts val="0"/>
              </a:spcAft>
              <a:buClrTx/>
              <a:buSzTx/>
              <a:buFont typeface="Arial" pitchFamily="34" charset="0"/>
              <a:buChar char="•"/>
              <a:tabLst/>
              <a:defRPr/>
            </a:pPr>
            <a:r>
              <a:rPr kumimoji="0" lang="en-US" sz="2745"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Loosely coupled user or system defined categorization </a:t>
            </a:r>
          </a:p>
          <a:p>
            <a:pPr marL="224097" marR="0" lvl="1" indent="-224097" algn="l" defTabSz="896386" rtl="0" eaLnBrk="1" fontAlgn="ctr" latinLnBrk="0" hangingPunct="1">
              <a:lnSpc>
                <a:spcPct val="100000"/>
              </a:lnSpc>
              <a:spcBef>
                <a:spcPts val="980"/>
              </a:spcBef>
              <a:spcAft>
                <a:spcPts val="0"/>
              </a:spcAft>
              <a:buClrTx/>
              <a:buSzTx/>
              <a:buFont typeface="Arial" pitchFamily="34" charset="0"/>
              <a:buChar char="•"/>
              <a:tabLst/>
              <a:defRPr/>
            </a:pPr>
            <a:r>
              <a:rPr kumimoji="0" lang="en-US" sz="2745"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Arbitrary boundaries</a:t>
            </a:r>
          </a:p>
          <a:p>
            <a:pPr marL="224097" marR="0" lvl="1" indent="-224097" algn="l" defTabSz="896386" rtl="0" eaLnBrk="1" fontAlgn="ctr" latinLnBrk="0" hangingPunct="1">
              <a:lnSpc>
                <a:spcPct val="100000"/>
              </a:lnSpc>
              <a:spcBef>
                <a:spcPts val="980"/>
              </a:spcBef>
              <a:spcAft>
                <a:spcPts val="0"/>
              </a:spcAft>
              <a:buClrTx/>
              <a:buSzTx/>
              <a:buFont typeface="Arial" pitchFamily="34" charset="0"/>
              <a:buChar char="•"/>
              <a:tabLst/>
              <a:defRPr/>
            </a:pPr>
            <a:r>
              <a:rPr kumimoji="0" lang="en-US" sz="2745"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15 tags to use as needed</a:t>
            </a:r>
          </a:p>
          <a:p>
            <a:pPr marL="0" marR="0" lvl="1" indent="0" algn="l" defTabSz="896157" rtl="0" eaLnBrk="1" fontAlgn="auto" latinLnBrk="0" hangingPunct="1">
              <a:lnSpc>
                <a:spcPct val="100000"/>
              </a:lnSpc>
              <a:spcBef>
                <a:spcPct val="20000"/>
              </a:spcBef>
              <a:spcAft>
                <a:spcPts val="0"/>
              </a:spcAft>
              <a:buClrTx/>
              <a:buSzTx/>
              <a:buFont typeface="Arial" pitchFamily="34" charset="0"/>
              <a:buNone/>
              <a:tabLst/>
              <a:defRPr/>
            </a:pPr>
            <a:endParaRPr kumimoji="0" lang="en-US" sz="2745"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 name="Content Placeholder 2"/>
          <p:cNvSpPr txBox="1">
            <a:spLocks/>
          </p:cNvSpPr>
          <p:nvPr/>
        </p:nvSpPr>
        <p:spPr>
          <a:xfrm>
            <a:off x="270066" y="5371254"/>
            <a:ext cx="11651870" cy="2417800"/>
          </a:xfrm>
          <a:prstGeom prst="rect">
            <a:avLst/>
          </a:prstGeom>
        </p:spPr>
        <p:txBody>
          <a:bodyPr vert="horz" lIns="182854" tIns="146284" rIns="182854" bIns="146284" rtlCol="0">
            <a:noAutofit/>
          </a:bodyPr>
          <a:lstStyle>
            <a:lvl1pPr marL="0" indent="0" algn="l" defTabSz="896157" rtl="0" eaLnBrk="1" latinLnBrk="0" hangingPunct="1">
              <a:spcBef>
                <a:spcPct val="20000"/>
              </a:spcBef>
              <a:buFont typeface="Arial" pitchFamily="34" charset="0"/>
              <a:buNone/>
              <a:defRPr sz="3529" kern="1200">
                <a:solidFill>
                  <a:schemeClr val="bg1"/>
                </a:solidFill>
                <a:latin typeface="+mj-lt"/>
                <a:ea typeface="+mn-ea"/>
                <a:cs typeface="+mn-cs"/>
              </a:defRPr>
            </a:lvl1pPr>
            <a:lvl2pPr marL="0" indent="0" algn="l" defTabSz="896157" rtl="0" eaLnBrk="1" latinLnBrk="0" hangingPunct="1">
              <a:spcBef>
                <a:spcPct val="20000"/>
              </a:spcBef>
              <a:buFont typeface="Arial" pitchFamily="34" charset="0"/>
              <a:buNone/>
              <a:defRPr sz="2745" kern="1200">
                <a:solidFill>
                  <a:schemeClr val="bg1"/>
                </a:solidFill>
                <a:latin typeface="+mn-lt"/>
                <a:ea typeface="+mn-ea"/>
                <a:cs typeface="+mn-cs"/>
              </a:defRPr>
            </a:lvl2pPr>
            <a:lvl3pPr marL="448077" indent="-224039" algn="l" defTabSz="896157" rtl="0" eaLnBrk="1" latinLnBrk="0" hangingPunct="1">
              <a:spcBef>
                <a:spcPct val="20000"/>
              </a:spcBef>
              <a:buFont typeface="Arial" pitchFamily="34" charset="0"/>
              <a:buChar char="•"/>
              <a:defRPr sz="2353" kern="1200">
                <a:solidFill>
                  <a:schemeClr val="bg1"/>
                </a:solidFill>
                <a:latin typeface="+mn-lt"/>
                <a:ea typeface="+mn-ea"/>
                <a:cs typeface="+mn-cs"/>
              </a:defRPr>
            </a:lvl3pPr>
            <a:lvl4pPr marL="725016" indent="-276938" algn="l" defTabSz="896157" rtl="0" eaLnBrk="1" latinLnBrk="0" hangingPunct="1">
              <a:spcBef>
                <a:spcPct val="20000"/>
              </a:spcBef>
              <a:buFont typeface="Arial" pitchFamily="34" charset="0"/>
              <a:buChar char="–"/>
              <a:defRPr sz="1961" kern="1200">
                <a:solidFill>
                  <a:schemeClr val="bg1"/>
                </a:solidFill>
                <a:latin typeface="+mn-lt"/>
                <a:ea typeface="+mn-ea"/>
                <a:cs typeface="+mn-cs"/>
              </a:defRPr>
            </a:lvl4pPr>
            <a:lvl5pPr marL="1012845" indent="-287828" algn="l" defTabSz="896157" rtl="0" eaLnBrk="1" latinLnBrk="0" hangingPunct="1">
              <a:spcBef>
                <a:spcPct val="20000"/>
              </a:spcBef>
              <a:buFont typeface="Arial" pitchFamily="34" charset="0"/>
              <a:buChar char="»"/>
              <a:defRPr sz="1765" kern="1200">
                <a:solidFill>
                  <a:schemeClr val="bg1"/>
                </a:solidFill>
                <a:latin typeface="+mn-lt"/>
                <a:ea typeface="+mn-ea"/>
                <a:cs typeface="+mn-cs"/>
              </a:defRPr>
            </a:lvl5pPr>
            <a:lvl6pPr marL="2464431"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2509"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0588"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8665"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896157" rtl="0" eaLnBrk="1" fontAlgn="auto" latinLnBrk="0" hangingPunct="1">
              <a:lnSpc>
                <a:spcPct val="100000"/>
              </a:lnSpc>
              <a:spcBef>
                <a:spcPct val="20000"/>
              </a:spcBef>
              <a:spcAft>
                <a:spcPts val="0"/>
              </a:spcAft>
              <a:buClrTx/>
              <a:buSzTx/>
              <a:buFont typeface="Arial" pitchFamily="34" charset="0"/>
              <a:buNone/>
              <a:tabLst/>
              <a:defRPr/>
            </a:pPr>
            <a:r>
              <a:rPr kumimoji="0" lang="en-US" sz="2745" b="0" i="0" u="none" strike="noStrike" kern="1200" cap="none" spc="0" normalizeH="0" baseline="0" noProof="0" dirty="0">
                <a:ln>
                  <a:noFill/>
                </a:ln>
                <a:solidFill>
                  <a:srgbClr val="FFFFFF"/>
                </a:solidFill>
                <a:effectLst/>
                <a:uLnTx/>
                <a:uFillTx/>
                <a:latin typeface="Segoe UI" pitchFamily="34" charset="0"/>
                <a:ea typeface="Segoe UI" pitchFamily="34" charset="0"/>
                <a:cs typeface="Segoe UI" pitchFamily="34" charset="0"/>
              </a:rPr>
              <a:t>Resource groups and tags are the building blocks from which users define </a:t>
            </a:r>
            <a:r>
              <a:rPr kumimoji="0" lang="en-US" sz="2745" b="1" i="0" u="none" strike="noStrike" kern="1200" cap="none" spc="0" normalizeH="0" baseline="0" noProof="0" dirty="0">
                <a:ln>
                  <a:noFill/>
                </a:ln>
                <a:solidFill>
                  <a:srgbClr val="FFFFFF"/>
                </a:solidFill>
                <a:effectLst/>
                <a:uLnTx/>
                <a:uFillTx/>
                <a:latin typeface="Segoe UI" pitchFamily="34" charset="0"/>
                <a:ea typeface="Segoe UI" pitchFamily="34" charset="0"/>
                <a:cs typeface="Segoe UI" pitchFamily="34" charset="0"/>
              </a:rPr>
              <a:t>applications</a:t>
            </a:r>
            <a:r>
              <a:rPr kumimoji="0" lang="en-US" sz="2745" b="0" i="0" u="none" strike="noStrike" kern="1200" cap="none" spc="0" normalizeH="0" baseline="0" noProof="0" dirty="0">
                <a:ln>
                  <a:noFill/>
                </a:ln>
                <a:solidFill>
                  <a:srgbClr val="FFFFFF"/>
                </a:solidFill>
                <a:effectLst/>
                <a:uLnTx/>
                <a:uFillTx/>
                <a:latin typeface="Segoe UI" pitchFamily="34" charset="0"/>
                <a:ea typeface="Segoe UI" pitchFamily="34" charset="0"/>
                <a:cs typeface="Segoe UI" pitchFamily="34" charset="0"/>
              </a:rPr>
              <a:t>. </a:t>
            </a:r>
            <a:endParaRPr kumimoji="0" lang="en-US" sz="2745" b="1" i="0" u="none" strike="noStrike" kern="1200" cap="none" spc="0" normalizeH="0" baseline="0" noProof="0" dirty="0">
              <a:ln>
                <a:noFill/>
              </a:ln>
              <a:solidFill>
                <a:srgbClr val="FFFFFF"/>
              </a:solidFill>
              <a:effectLst/>
              <a:uLnTx/>
              <a:uFillTx/>
              <a:latin typeface="Segoe UI" pitchFamily="34" charset="0"/>
              <a:ea typeface="Segoe UI" pitchFamily="34" charset="0"/>
              <a:cs typeface="Segoe UI" pitchFamily="34" charset="0"/>
            </a:endParaRPr>
          </a:p>
        </p:txBody>
      </p:sp>
      <p:cxnSp>
        <p:nvCxnSpPr>
          <p:cNvPr id="3" name="Straight Connector 2"/>
          <p:cNvCxnSpPr/>
          <p:nvPr/>
        </p:nvCxnSpPr>
        <p:spPr>
          <a:xfrm>
            <a:off x="710987" y="2417402"/>
            <a:ext cx="47873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414709" y="2417402"/>
            <a:ext cx="48357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62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560799" y="1483089"/>
            <a:ext cx="11079822" cy="4468596"/>
          </a:xfrm>
          <a:prstGeom prst="rect">
            <a:avLst/>
          </a:prstGeom>
        </p:spPr>
        <p:txBody>
          <a:bodyPr/>
          <a:lstStyle/>
          <a:p>
            <a:r>
              <a:rPr lang="en-US" dirty="0"/>
              <a:t>Allows secure access with granular permissions to resources</a:t>
            </a:r>
          </a:p>
          <a:p>
            <a:endParaRPr lang="en-US" dirty="0"/>
          </a:p>
          <a:p>
            <a:r>
              <a:rPr lang="en-US" dirty="0"/>
              <a:t>Assignable to users, groups or service principals or VMs</a:t>
            </a:r>
          </a:p>
          <a:p>
            <a:endParaRPr lang="en-US" dirty="0"/>
          </a:p>
          <a:p>
            <a:r>
              <a:rPr lang="en-US" dirty="0"/>
              <a:t>Built-in roles make it easy to get started</a:t>
            </a:r>
          </a:p>
        </p:txBody>
      </p:sp>
      <p:sp>
        <p:nvSpPr>
          <p:cNvPr id="2" name="Title 1"/>
          <p:cNvSpPr>
            <a:spLocks noGrp="1"/>
          </p:cNvSpPr>
          <p:nvPr>
            <p:ph type="title"/>
          </p:nvPr>
        </p:nvSpPr>
        <p:spPr/>
        <p:txBody>
          <a:bodyPr/>
          <a:lstStyle/>
          <a:p>
            <a:r>
              <a:rPr lang="en-US" dirty="0"/>
              <a:t>Access Control: RBAC</a:t>
            </a:r>
          </a:p>
        </p:txBody>
      </p:sp>
    </p:spTree>
    <p:extLst>
      <p:ext uri="{BB962C8B-B14F-4D97-AF65-F5344CB8AC3E}">
        <p14:creationId xmlns:p14="http://schemas.microsoft.com/office/powerpoint/2010/main" val="958225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93B15A-D816-4ADB-9948-B17B14C61B07}"/>
              </a:ext>
            </a:extLst>
          </p:cNvPr>
          <p:cNvSpPr>
            <a:spLocks noGrp="1"/>
          </p:cNvSpPr>
          <p:nvPr>
            <p:ph type="body" sz="quarter" idx="10"/>
          </p:nvPr>
        </p:nvSpPr>
        <p:spPr>
          <a:xfrm>
            <a:off x="269239" y="1189177"/>
            <a:ext cx="11653523" cy="4879156"/>
          </a:xfrm>
        </p:spPr>
        <p:txBody>
          <a:bodyPr/>
          <a:lstStyle/>
          <a:p>
            <a:r>
              <a:rPr lang="en-US" dirty="0"/>
              <a:t>PowerShell or Azure CLI</a:t>
            </a:r>
          </a:p>
          <a:p>
            <a:pPr lvl="1"/>
            <a:r>
              <a:rPr lang="en-US" dirty="0"/>
              <a:t>Sequential code calling commands to create the infrastructure.</a:t>
            </a:r>
          </a:p>
          <a:p>
            <a:r>
              <a:rPr lang="en-US" dirty="0"/>
              <a:t>ARM Templates</a:t>
            </a:r>
          </a:p>
          <a:p>
            <a:pPr lvl="1"/>
            <a:r>
              <a:rPr lang="en-US" dirty="0"/>
              <a:t>A JavaScript Object Notation (JSON) file that defines one or more resources to deploy to a resource group. It also defines the dependencies between the deployed resources. The template can be used to deploy the resources consistently and repeatedly.</a:t>
            </a:r>
          </a:p>
          <a:p>
            <a:pPr lvl="1"/>
            <a:r>
              <a:rPr lang="en-US" dirty="0"/>
              <a:t>declarative syntax - Syntax that lets you state "Here is what I intend to create" without having to write the sequence of programming commands to create it. The ARM template is an example of declarative syntax.</a:t>
            </a:r>
          </a:p>
          <a:p>
            <a:endParaRPr lang="en-US" dirty="0"/>
          </a:p>
        </p:txBody>
      </p:sp>
      <p:sp>
        <p:nvSpPr>
          <p:cNvPr id="3" name="Title 2">
            <a:extLst>
              <a:ext uri="{FF2B5EF4-FFF2-40B4-BE49-F238E27FC236}">
                <a16:creationId xmlns:a16="http://schemas.microsoft.com/office/drawing/2014/main" id="{D1CBD054-2FA8-4D5D-928F-8809CFD846CB}"/>
              </a:ext>
            </a:extLst>
          </p:cNvPr>
          <p:cNvSpPr>
            <a:spLocks noGrp="1"/>
          </p:cNvSpPr>
          <p:nvPr>
            <p:ph type="title"/>
          </p:nvPr>
        </p:nvSpPr>
        <p:spPr/>
        <p:txBody>
          <a:bodyPr/>
          <a:lstStyle/>
          <a:p>
            <a:r>
              <a:rPr lang="en-US" dirty="0"/>
              <a:t>Scripting vs Declarative</a:t>
            </a:r>
          </a:p>
        </p:txBody>
      </p:sp>
    </p:spTree>
    <p:extLst>
      <p:ext uri="{BB962C8B-B14F-4D97-AF65-F5344CB8AC3E}">
        <p14:creationId xmlns:p14="http://schemas.microsoft.com/office/powerpoint/2010/main" val="247391207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DB0AC3D-16B1-43FA-A495-5853A4B7BC97}"/>
              </a:ext>
            </a:extLst>
          </p:cNvPr>
          <p:cNvSpPr txBox="1"/>
          <p:nvPr/>
        </p:nvSpPr>
        <p:spPr>
          <a:xfrm>
            <a:off x="704087" y="317386"/>
            <a:ext cx="10783826"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002060"/>
                </a:solidFill>
                <a:effectLst/>
                <a:uLnTx/>
                <a:uFillTx/>
                <a:latin typeface="Segoe UI Light" panose="020B0502040204020203" pitchFamily="34" charset="0"/>
                <a:cs typeface="Segoe UI Light" panose="020B0502040204020203" pitchFamily="34" charset="0"/>
              </a:rPr>
              <a:t>Infra-as-Code Hackathon</a:t>
            </a:r>
          </a:p>
        </p:txBody>
      </p:sp>
      <p:sp>
        <p:nvSpPr>
          <p:cNvPr id="7" name="TextBox 6">
            <a:extLst>
              <a:ext uri="{FF2B5EF4-FFF2-40B4-BE49-F238E27FC236}">
                <a16:creationId xmlns:a16="http://schemas.microsoft.com/office/drawing/2014/main" id="{BAFCAE5A-9CD9-4174-B276-7602652603E4}"/>
              </a:ext>
            </a:extLst>
          </p:cNvPr>
          <p:cNvSpPr txBox="1"/>
          <p:nvPr/>
        </p:nvSpPr>
        <p:spPr>
          <a:xfrm>
            <a:off x="522514" y="2905780"/>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Peter Laudati</a:t>
            </a:r>
          </a:p>
        </p:txBody>
      </p:sp>
      <p:sp>
        <p:nvSpPr>
          <p:cNvPr id="8" name="TextBox 7">
            <a:extLst>
              <a:ext uri="{FF2B5EF4-FFF2-40B4-BE49-F238E27FC236}">
                <a16:creationId xmlns:a16="http://schemas.microsoft.com/office/drawing/2014/main" id="{70BC1254-1437-412B-A0C4-F2AEC941EDA1}"/>
              </a:ext>
            </a:extLst>
          </p:cNvPr>
          <p:cNvSpPr txBox="1"/>
          <p:nvPr/>
        </p:nvSpPr>
        <p:spPr>
          <a:xfrm>
            <a:off x="870857" y="3429000"/>
            <a:ext cx="3338286" cy="461665"/>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Calibri" panose="020F0502020204030204"/>
                <a:ea typeface="+mn-ea"/>
                <a:cs typeface="+mn-cs"/>
              </a:rPr>
              <a:t>SME – Azure IaaS</a:t>
            </a:r>
          </a:p>
        </p:txBody>
      </p:sp>
      <p:sp>
        <p:nvSpPr>
          <p:cNvPr id="4" name="TextBox 3">
            <a:extLst>
              <a:ext uri="{FF2B5EF4-FFF2-40B4-BE49-F238E27FC236}">
                <a16:creationId xmlns:a16="http://schemas.microsoft.com/office/drawing/2014/main" id="{86FD6F58-EA11-412F-A4EF-045FDD6C8A48}"/>
              </a:ext>
            </a:extLst>
          </p:cNvPr>
          <p:cNvSpPr txBox="1"/>
          <p:nvPr/>
        </p:nvSpPr>
        <p:spPr>
          <a:xfrm>
            <a:off x="2927672" y="1364813"/>
            <a:ext cx="6627302"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C000"/>
                </a:solidFill>
                <a:effectLst/>
                <a:uLnTx/>
                <a:uFillTx/>
                <a:latin typeface="Segoe UI Light" panose="020B0502040204020203" pitchFamily="34" charset="0"/>
                <a:ea typeface="+mn-ea"/>
                <a:cs typeface="Segoe UI Light" panose="020B0502040204020203" pitchFamily="34" charset="0"/>
              </a:rPr>
              <a:t>Welcome &amp; Intros</a:t>
            </a:r>
          </a:p>
        </p:txBody>
      </p:sp>
      <p:sp>
        <p:nvSpPr>
          <p:cNvPr id="11" name="TextBox 10">
            <a:extLst>
              <a:ext uri="{FF2B5EF4-FFF2-40B4-BE49-F238E27FC236}">
                <a16:creationId xmlns:a16="http://schemas.microsoft.com/office/drawing/2014/main" id="{730D2516-AE11-40C5-8311-507F9FCBAB3B}"/>
              </a:ext>
            </a:extLst>
          </p:cNvPr>
          <p:cNvSpPr txBox="1"/>
          <p:nvPr/>
        </p:nvSpPr>
        <p:spPr>
          <a:xfrm>
            <a:off x="547209" y="3952220"/>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Al Wolchesky</a:t>
            </a:r>
            <a:endPar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3" name="TextBox 12">
            <a:extLst>
              <a:ext uri="{FF2B5EF4-FFF2-40B4-BE49-F238E27FC236}">
                <a16:creationId xmlns:a16="http://schemas.microsoft.com/office/drawing/2014/main" id="{533E6C56-6457-40E0-9DF4-742824DD22A6}"/>
              </a:ext>
            </a:extLst>
          </p:cNvPr>
          <p:cNvSpPr txBox="1"/>
          <p:nvPr/>
        </p:nvSpPr>
        <p:spPr>
          <a:xfrm>
            <a:off x="895552" y="4475440"/>
            <a:ext cx="3338286" cy="461665"/>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Calibri" panose="020F0502020204030204"/>
                <a:ea typeface="+mn-ea"/>
                <a:cs typeface="+mn-cs"/>
              </a:rPr>
              <a:t>SME – Azure IaaS</a:t>
            </a:r>
          </a:p>
        </p:txBody>
      </p:sp>
      <p:sp>
        <p:nvSpPr>
          <p:cNvPr id="21" name="TextBox 20">
            <a:extLst>
              <a:ext uri="{FF2B5EF4-FFF2-40B4-BE49-F238E27FC236}">
                <a16:creationId xmlns:a16="http://schemas.microsoft.com/office/drawing/2014/main" id="{D6D478F9-A0BA-46F8-839C-FD5A30327CB6}"/>
              </a:ext>
            </a:extLst>
          </p:cNvPr>
          <p:cNvSpPr txBox="1"/>
          <p:nvPr/>
        </p:nvSpPr>
        <p:spPr>
          <a:xfrm>
            <a:off x="7481099" y="2931533"/>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Pete Rodriguez</a:t>
            </a:r>
          </a:p>
        </p:txBody>
      </p:sp>
      <p:sp>
        <p:nvSpPr>
          <p:cNvPr id="22" name="TextBox 21">
            <a:extLst>
              <a:ext uri="{FF2B5EF4-FFF2-40B4-BE49-F238E27FC236}">
                <a16:creationId xmlns:a16="http://schemas.microsoft.com/office/drawing/2014/main" id="{7F6FB13C-7E4B-4F65-B2AF-B2980F7F4330}"/>
              </a:ext>
            </a:extLst>
          </p:cNvPr>
          <p:cNvSpPr txBox="1"/>
          <p:nvPr/>
        </p:nvSpPr>
        <p:spPr>
          <a:xfrm>
            <a:off x="7829442" y="3454753"/>
            <a:ext cx="3338286" cy="461665"/>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Calibri" panose="020F0502020204030204"/>
                <a:ea typeface="+mn-ea"/>
                <a:cs typeface="+mn-cs"/>
              </a:rPr>
              <a:t>SME – Azure IaaS</a:t>
            </a:r>
          </a:p>
        </p:txBody>
      </p:sp>
      <p:pic>
        <p:nvPicPr>
          <p:cNvPr id="3" name="Picture 2">
            <a:extLst>
              <a:ext uri="{FF2B5EF4-FFF2-40B4-BE49-F238E27FC236}">
                <a16:creationId xmlns:a16="http://schemas.microsoft.com/office/drawing/2014/main" id="{5EFD794E-04ED-4FAA-A84A-0CD5B83089BC}"/>
              </a:ext>
            </a:extLst>
          </p:cNvPr>
          <p:cNvPicPr>
            <a:picLocks noChangeAspect="1"/>
          </p:cNvPicPr>
          <p:nvPr/>
        </p:nvPicPr>
        <p:blipFill>
          <a:blip r:embed="rId3"/>
          <a:stretch>
            <a:fillRect/>
          </a:stretch>
        </p:blipFill>
        <p:spPr>
          <a:xfrm>
            <a:off x="4488235" y="2338771"/>
            <a:ext cx="3175311" cy="3589064"/>
          </a:xfrm>
          <a:prstGeom prst="rect">
            <a:avLst/>
          </a:prstGeom>
        </p:spPr>
      </p:pic>
      <p:sp>
        <p:nvSpPr>
          <p:cNvPr id="12" name="TextBox 11">
            <a:extLst>
              <a:ext uri="{FF2B5EF4-FFF2-40B4-BE49-F238E27FC236}">
                <a16:creationId xmlns:a16="http://schemas.microsoft.com/office/drawing/2014/main" id="{0902D50E-4F75-47DC-9A0F-870301FF0B3E}"/>
              </a:ext>
            </a:extLst>
          </p:cNvPr>
          <p:cNvSpPr txBox="1"/>
          <p:nvPr/>
        </p:nvSpPr>
        <p:spPr>
          <a:xfrm>
            <a:off x="7481099" y="3916418"/>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Ali Hussain</a:t>
            </a:r>
          </a:p>
        </p:txBody>
      </p:sp>
      <p:sp>
        <p:nvSpPr>
          <p:cNvPr id="14" name="TextBox 13">
            <a:extLst>
              <a:ext uri="{FF2B5EF4-FFF2-40B4-BE49-F238E27FC236}">
                <a16:creationId xmlns:a16="http://schemas.microsoft.com/office/drawing/2014/main" id="{3199A5A9-FE38-4D10-BE46-311EF361B674}"/>
              </a:ext>
            </a:extLst>
          </p:cNvPr>
          <p:cNvSpPr txBox="1"/>
          <p:nvPr/>
        </p:nvSpPr>
        <p:spPr>
          <a:xfrm>
            <a:off x="7829442" y="4439638"/>
            <a:ext cx="3338286" cy="461665"/>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Calibri" panose="020F0502020204030204"/>
                <a:ea typeface="+mn-ea"/>
                <a:cs typeface="+mn-cs"/>
              </a:rPr>
              <a:t>SME – Azure IaaS</a:t>
            </a:r>
          </a:p>
        </p:txBody>
      </p:sp>
    </p:spTree>
    <p:extLst>
      <p:ext uri="{BB962C8B-B14F-4D97-AF65-F5344CB8AC3E}">
        <p14:creationId xmlns:p14="http://schemas.microsoft.com/office/powerpoint/2010/main" val="17829232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F72B2-3BDB-4A75-9962-8EB7841FCA11}"/>
              </a:ext>
            </a:extLst>
          </p:cNvPr>
          <p:cNvSpPr>
            <a:spLocks noGrp="1"/>
          </p:cNvSpPr>
          <p:nvPr>
            <p:ph type="title"/>
          </p:nvPr>
        </p:nvSpPr>
        <p:spPr>
          <a:xfrm>
            <a:off x="268080" y="2717400"/>
            <a:ext cx="11655840" cy="899665"/>
          </a:xfrm>
        </p:spPr>
        <p:txBody>
          <a:bodyPr/>
          <a:lstStyle/>
          <a:p>
            <a:pPr algn="ctr"/>
            <a:r>
              <a:rPr lang="en-US" dirty="0"/>
              <a:t>Let’s get a look at the template…</a:t>
            </a:r>
          </a:p>
        </p:txBody>
      </p:sp>
    </p:spTree>
    <p:extLst>
      <p:ext uri="{BB962C8B-B14F-4D97-AF65-F5344CB8AC3E}">
        <p14:creationId xmlns:p14="http://schemas.microsoft.com/office/powerpoint/2010/main" val="160326626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E92D93-3EA2-41E4-B06A-02041252D467}"/>
              </a:ext>
            </a:extLst>
          </p:cNvPr>
          <p:cNvSpPr/>
          <p:nvPr/>
        </p:nvSpPr>
        <p:spPr bwMode="auto">
          <a:xfrm>
            <a:off x="329411" y="1806082"/>
            <a:ext cx="10961441" cy="2362673"/>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Title 16"/>
          <p:cNvSpPr>
            <a:spLocks noGrp="1"/>
          </p:cNvSpPr>
          <p:nvPr>
            <p:ph type="title"/>
          </p:nvPr>
        </p:nvSpPr>
        <p:spPr/>
        <p:txBody>
          <a:bodyPr/>
          <a:lstStyle/>
          <a:p>
            <a:r>
              <a:rPr lang="en-US" dirty="0"/>
              <a:t>The template</a:t>
            </a:r>
          </a:p>
        </p:txBody>
      </p:sp>
      <p:sp>
        <p:nvSpPr>
          <p:cNvPr id="6" name="Text Placeholder 5"/>
          <p:cNvSpPr>
            <a:spLocks noGrp="1"/>
          </p:cNvSpPr>
          <p:nvPr>
            <p:ph type="body" sz="quarter" idx="11"/>
          </p:nvPr>
        </p:nvSpPr>
        <p:spPr>
          <a:xfrm>
            <a:off x="269239" y="1189495"/>
            <a:ext cx="11653523" cy="4779345"/>
          </a:xfrm>
        </p:spPr>
        <p:txBody>
          <a:bodyPr/>
          <a:lstStyle/>
          <a:p>
            <a:r>
              <a:rPr lang="en-US" dirty="0"/>
              <a:t>Structure and elements</a:t>
            </a:r>
          </a:p>
          <a:p>
            <a:r>
              <a:rPr lang="en-US" sz="1568" dirty="0">
                <a:solidFill>
                  <a:schemeClr val="bg1"/>
                </a:solidFill>
                <a:latin typeface="Consolas" panose="020B0609020204030204" pitchFamily="49" charset="0"/>
              </a:rPr>
              <a:t>{</a:t>
            </a:r>
          </a:p>
          <a:p>
            <a:r>
              <a:rPr lang="de-DE" sz="1568" dirty="0">
                <a:solidFill>
                  <a:schemeClr val="bg1"/>
                </a:solidFill>
                <a:latin typeface="Consolas" panose="020B0609020204030204" pitchFamily="49" charset="0"/>
              </a:rPr>
              <a:t>   "$schema": "http://schema.management.azure.com/schemas/2015-01-01/deploymentTemplate.json#",</a:t>
            </a:r>
          </a:p>
          <a:p>
            <a:r>
              <a:rPr lang="en-US" sz="1568" dirty="0">
                <a:solidFill>
                  <a:schemeClr val="bg1"/>
                </a:solidFill>
                <a:latin typeface="Consolas" panose="020B0609020204030204" pitchFamily="49" charset="0"/>
              </a:rPr>
              <a:t>   "</a:t>
            </a:r>
            <a:r>
              <a:rPr lang="en-US" sz="1568" dirty="0" err="1">
                <a:solidFill>
                  <a:schemeClr val="bg1"/>
                </a:solidFill>
                <a:latin typeface="Consolas" panose="020B0609020204030204" pitchFamily="49" charset="0"/>
              </a:rPr>
              <a:t>contentVersion</a:t>
            </a:r>
            <a:r>
              <a:rPr lang="en-US" sz="1568" dirty="0">
                <a:solidFill>
                  <a:schemeClr val="bg1"/>
                </a:solidFill>
                <a:latin typeface="Consolas" panose="020B0609020204030204" pitchFamily="49" charset="0"/>
              </a:rPr>
              <a:t>": "",</a:t>
            </a:r>
          </a:p>
          <a:p>
            <a:r>
              <a:rPr lang="en-US" sz="1568" dirty="0">
                <a:solidFill>
                  <a:schemeClr val="bg1"/>
                </a:solidFill>
                <a:latin typeface="Consolas" panose="020B0609020204030204" pitchFamily="49" charset="0"/>
              </a:rPr>
              <a:t>   "parameters": {  },</a:t>
            </a:r>
          </a:p>
          <a:p>
            <a:r>
              <a:rPr lang="en-US" sz="1568" dirty="0">
                <a:solidFill>
                  <a:schemeClr val="bg1"/>
                </a:solidFill>
                <a:latin typeface="Consolas" panose="020B0609020204030204" pitchFamily="49" charset="0"/>
              </a:rPr>
              <a:t>   "variables": {  },</a:t>
            </a:r>
          </a:p>
          <a:p>
            <a:r>
              <a:rPr lang="en-US" sz="1568" dirty="0">
                <a:solidFill>
                  <a:schemeClr val="bg1"/>
                </a:solidFill>
                <a:latin typeface="Consolas" panose="020B0609020204030204" pitchFamily="49" charset="0"/>
              </a:rPr>
              <a:t>   "resources": [  ],</a:t>
            </a:r>
          </a:p>
          <a:p>
            <a:r>
              <a:rPr lang="en-US" sz="1568" dirty="0">
                <a:solidFill>
                  <a:schemeClr val="bg1"/>
                </a:solidFill>
                <a:latin typeface="Consolas" panose="020B0609020204030204" pitchFamily="49" charset="0"/>
              </a:rPr>
              <a:t>   "outputs": {  }</a:t>
            </a:r>
          </a:p>
          <a:p>
            <a:r>
              <a:rPr lang="en-US" sz="1568" dirty="0">
                <a:solidFill>
                  <a:schemeClr val="bg1"/>
                </a:solidFill>
                <a:latin typeface="Consolas" panose="020B0609020204030204" pitchFamily="49" charset="0"/>
              </a:rPr>
              <a:t>}</a:t>
            </a:r>
          </a:p>
          <a:p>
            <a:endParaRPr lang="en-US" dirty="0"/>
          </a:p>
          <a:p>
            <a:r>
              <a:rPr lang="en-US" dirty="0"/>
              <a:t>Declarative syntax</a:t>
            </a:r>
          </a:p>
          <a:p>
            <a:r>
              <a:rPr lang="en-US" sz="1961" dirty="0"/>
              <a:t>Allows you to declare the resources you want to have without having to write the script sequence of commands required to create it.</a:t>
            </a:r>
          </a:p>
        </p:txBody>
      </p:sp>
    </p:spTree>
    <p:extLst>
      <p:ext uri="{BB962C8B-B14F-4D97-AF65-F5344CB8AC3E}">
        <p14:creationId xmlns:p14="http://schemas.microsoft.com/office/powerpoint/2010/main" val="397628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template - Parameters</a:t>
            </a:r>
          </a:p>
        </p:txBody>
      </p:sp>
      <p:sp>
        <p:nvSpPr>
          <p:cNvPr id="6" name="Text Placeholder 5"/>
          <p:cNvSpPr>
            <a:spLocks noGrp="1"/>
          </p:cNvSpPr>
          <p:nvPr>
            <p:ph type="body" sz="quarter" idx="11"/>
          </p:nvPr>
        </p:nvSpPr>
        <p:spPr>
          <a:xfrm>
            <a:off x="269239" y="1189495"/>
            <a:ext cx="11653523" cy="5702627"/>
          </a:xfrm>
        </p:spPr>
        <p:txBody>
          <a:bodyPr/>
          <a:lstStyle/>
          <a:p>
            <a:r>
              <a:rPr lang="en-US" dirty="0"/>
              <a:t>Minimize parameters</a:t>
            </a:r>
          </a:p>
          <a:p>
            <a:pPr lvl="1"/>
            <a:r>
              <a:rPr lang="en-US" dirty="0"/>
              <a:t>Too many parameters may confuse the user</a:t>
            </a:r>
          </a:p>
          <a:p>
            <a:pPr lvl="1"/>
            <a:endParaRPr lang="en-US" dirty="0"/>
          </a:p>
          <a:p>
            <a:r>
              <a:rPr lang="en-US" dirty="0"/>
              <a:t>Use the “metadata” to describe the parameter</a:t>
            </a:r>
          </a:p>
          <a:p>
            <a:pPr lvl="1"/>
            <a:r>
              <a:rPr lang="en-US" dirty="0"/>
              <a:t>This can help the user identify how and where the value will be used</a:t>
            </a:r>
          </a:p>
          <a:p>
            <a:pPr lvl="1"/>
            <a:endParaRPr lang="en-US" dirty="0"/>
          </a:p>
          <a:p>
            <a:pPr lvl="1"/>
            <a:r>
              <a:rPr lang="en-US" sz="3921" dirty="0">
                <a:gradFill>
                  <a:gsLst>
                    <a:gs pos="1250">
                      <a:schemeClr val="tx1"/>
                    </a:gs>
                    <a:gs pos="99000">
                      <a:schemeClr val="tx1"/>
                    </a:gs>
                  </a:gsLst>
                  <a:lin ang="5400000" scaled="0"/>
                </a:gradFill>
                <a:latin typeface="+mj-lt"/>
              </a:rPr>
              <a:t>Define default values</a:t>
            </a:r>
          </a:p>
          <a:p>
            <a:pPr lvl="1"/>
            <a:r>
              <a:rPr lang="en-US" dirty="0"/>
              <a:t>Setting default values guides user and reduces chances of invalid values</a:t>
            </a:r>
          </a:p>
          <a:p>
            <a:pPr lvl="1"/>
            <a:r>
              <a:rPr lang="en-US" dirty="0"/>
              <a:t>Parameters are mandatory, use default value to “make it optional”</a:t>
            </a:r>
          </a:p>
          <a:p>
            <a:pPr lvl="1"/>
            <a:endParaRPr lang="en-US" dirty="0"/>
          </a:p>
          <a:p>
            <a:r>
              <a:rPr lang="en-US" dirty="0"/>
              <a:t>Use </a:t>
            </a:r>
            <a:r>
              <a:rPr lang="en-US" dirty="0" err="1"/>
              <a:t>securestring</a:t>
            </a:r>
            <a:r>
              <a:rPr lang="en-US" dirty="0"/>
              <a:t> type</a:t>
            </a:r>
          </a:p>
          <a:p>
            <a:pPr lvl="1"/>
            <a:r>
              <a:rPr lang="en-US" dirty="0"/>
              <a:t>Passwords and secrets should use the </a:t>
            </a:r>
            <a:r>
              <a:rPr lang="en-US" dirty="0" err="1"/>
              <a:t>securestring</a:t>
            </a:r>
            <a:r>
              <a:rPr lang="en-US" dirty="0"/>
              <a:t> type</a:t>
            </a:r>
          </a:p>
          <a:p>
            <a:pPr lvl="1"/>
            <a:endParaRPr lang="en-US" dirty="0"/>
          </a:p>
        </p:txBody>
      </p:sp>
    </p:spTree>
    <p:extLst>
      <p:ext uri="{BB962C8B-B14F-4D97-AF65-F5344CB8AC3E}">
        <p14:creationId xmlns:p14="http://schemas.microsoft.com/office/powerpoint/2010/main" val="559782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template - Parameters</a:t>
            </a: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7207" y="1654889"/>
            <a:ext cx="10174627" cy="4836896"/>
          </a:xfrm>
          <a:prstGeom prst="rect">
            <a:avLst/>
          </a:prstGeom>
        </p:spPr>
      </p:pic>
    </p:spTree>
    <p:extLst>
      <p:ext uri="{BB962C8B-B14F-4D97-AF65-F5344CB8AC3E}">
        <p14:creationId xmlns:p14="http://schemas.microsoft.com/office/powerpoint/2010/main" val="140998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template - Variables</a:t>
            </a:r>
          </a:p>
        </p:txBody>
      </p:sp>
      <p:sp>
        <p:nvSpPr>
          <p:cNvPr id="6" name="Text Placeholder 5"/>
          <p:cNvSpPr>
            <a:spLocks noGrp="1"/>
          </p:cNvSpPr>
          <p:nvPr>
            <p:ph type="body" sz="quarter" idx="11"/>
          </p:nvPr>
        </p:nvSpPr>
        <p:spPr>
          <a:xfrm>
            <a:off x="269239" y="1189495"/>
            <a:ext cx="11653523" cy="4043133"/>
          </a:xfrm>
        </p:spPr>
        <p:txBody>
          <a:bodyPr/>
          <a:lstStyle/>
          <a:p>
            <a:r>
              <a:rPr lang="en-US" dirty="0"/>
              <a:t>Easier to read and edit</a:t>
            </a:r>
          </a:p>
          <a:p>
            <a:pPr lvl="1"/>
            <a:r>
              <a:rPr lang="en-US" dirty="0"/>
              <a:t>It can simplify your template, making it easier to read</a:t>
            </a:r>
          </a:p>
          <a:p>
            <a:pPr lvl="1"/>
            <a:endParaRPr lang="en-US" dirty="0"/>
          </a:p>
          <a:p>
            <a:r>
              <a:rPr lang="en-US" dirty="0"/>
              <a:t>Complex objects</a:t>
            </a:r>
          </a:p>
          <a:p>
            <a:pPr lvl="1"/>
            <a:r>
              <a:rPr lang="en-US" dirty="0"/>
              <a:t>Group variables into an object helps understand the template design</a:t>
            </a:r>
          </a:p>
          <a:p>
            <a:pPr lvl="1"/>
            <a:endParaRPr lang="en-US" dirty="0"/>
          </a:p>
          <a:p>
            <a:r>
              <a:rPr lang="en-US" dirty="0"/>
              <a:t>Custom values</a:t>
            </a:r>
          </a:p>
          <a:p>
            <a:pPr lvl="1"/>
            <a:r>
              <a:rPr lang="en-US" dirty="0"/>
              <a:t>Use expressions and functions to modify parameter values and construct new values</a:t>
            </a:r>
          </a:p>
          <a:p>
            <a:pPr lvl="1"/>
            <a:endParaRPr lang="en-US" dirty="0"/>
          </a:p>
        </p:txBody>
      </p:sp>
    </p:spTree>
    <p:extLst>
      <p:ext uri="{BB962C8B-B14F-4D97-AF65-F5344CB8AC3E}">
        <p14:creationId xmlns:p14="http://schemas.microsoft.com/office/powerpoint/2010/main" val="2835728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template - Variables</a:t>
            </a:r>
          </a:p>
        </p:txBody>
      </p:sp>
      <p:sp>
        <p:nvSpPr>
          <p:cNvPr id="5" name="Text Placeholder 4"/>
          <p:cNvSpPr>
            <a:spLocks noGrp="1"/>
          </p:cNvSpPr>
          <p:nvPr>
            <p:ph type="body" sz="quarter" idx="10"/>
          </p:nvPr>
        </p:nvSpPr>
        <p:spPr>
          <a:xfrm>
            <a:off x="269240" y="1197639"/>
            <a:ext cx="11653522" cy="4851759"/>
          </a:xfrm>
        </p:spPr>
        <p:txBody>
          <a:bodyPr/>
          <a:lstStyle/>
          <a:p>
            <a:r>
              <a:rPr lang="en-US" sz="1765" dirty="0">
                <a:solidFill>
                  <a:srgbClr val="A31515"/>
                </a:solidFill>
              </a:rPr>
              <a:t>"variables"</a:t>
            </a:r>
            <a:r>
              <a:rPr lang="en-US" sz="1765" dirty="0">
                <a:solidFill>
                  <a:srgbClr val="000000"/>
                </a:solidFill>
              </a:rPr>
              <a:t>: {</a:t>
            </a:r>
          </a:p>
          <a:p>
            <a:r>
              <a:rPr lang="en-US" sz="1765" dirty="0">
                <a:solidFill>
                  <a:srgbClr val="000000"/>
                </a:solidFill>
              </a:rPr>
              <a:t>  </a:t>
            </a:r>
            <a:r>
              <a:rPr lang="en-US" sz="1765" dirty="0">
                <a:solidFill>
                  <a:srgbClr val="2E75B6"/>
                </a:solidFill>
              </a:rPr>
              <a:t>"</a:t>
            </a:r>
            <a:r>
              <a:rPr lang="en-US" sz="1765" dirty="0" err="1">
                <a:solidFill>
                  <a:srgbClr val="2E75B6"/>
                </a:solidFill>
              </a:rPr>
              <a:t>storageAccountName</a:t>
            </a:r>
            <a:r>
              <a:rPr lang="en-US" sz="1765" dirty="0">
                <a:solidFill>
                  <a:srgbClr val="2E75B6"/>
                </a:solidFill>
              </a:rPr>
              <a:t>"</a:t>
            </a:r>
            <a:r>
              <a:rPr lang="en-US" sz="1765" dirty="0">
                <a:solidFill>
                  <a:srgbClr val="000000"/>
                </a:solidFill>
              </a:rPr>
              <a:t>: </a:t>
            </a:r>
            <a:r>
              <a:rPr lang="en-US" sz="1765" dirty="0">
                <a:solidFill>
                  <a:srgbClr val="A31515"/>
                </a:solidFill>
              </a:rPr>
              <a:t>"[</a:t>
            </a:r>
            <a:r>
              <a:rPr lang="en-US" sz="1765" dirty="0" err="1">
                <a:solidFill>
                  <a:srgbClr val="A31515"/>
                </a:solidFill>
              </a:rPr>
              <a:t>concat</a:t>
            </a:r>
            <a:r>
              <a:rPr lang="en-US" sz="1765" dirty="0">
                <a:solidFill>
                  <a:srgbClr val="A31515"/>
                </a:solidFill>
              </a:rPr>
              <a:t>(</a:t>
            </a:r>
            <a:r>
              <a:rPr lang="en-US" sz="1765" dirty="0" err="1">
                <a:solidFill>
                  <a:srgbClr val="A31515"/>
                </a:solidFill>
              </a:rPr>
              <a:t>uniquestring</a:t>
            </a:r>
            <a:r>
              <a:rPr lang="en-US" sz="1765" dirty="0">
                <a:solidFill>
                  <a:srgbClr val="A31515"/>
                </a:solidFill>
              </a:rPr>
              <a:t>(</a:t>
            </a:r>
            <a:r>
              <a:rPr lang="en-US" sz="1765" dirty="0" err="1">
                <a:solidFill>
                  <a:srgbClr val="A31515"/>
                </a:solidFill>
              </a:rPr>
              <a:t>resourceGroup</a:t>
            </a:r>
            <a:r>
              <a:rPr lang="en-US" sz="1765" dirty="0">
                <a:solidFill>
                  <a:srgbClr val="A31515"/>
                </a:solidFill>
              </a:rPr>
              <a:t>().id), '</a:t>
            </a:r>
            <a:r>
              <a:rPr lang="en-US" sz="1765" dirty="0" err="1">
                <a:solidFill>
                  <a:srgbClr val="A31515"/>
                </a:solidFill>
              </a:rPr>
              <a:t>sawinvm</a:t>
            </a:r>
            <a:r>
              <a:rPr lang="en-US" sz="1765" dirty="0">
                <a:solidFill>
                  <a:srgbClr val="A31515"/>
                </a:solidFill>
              </a:rPr>
              <a:t>')]"</a:t>
            </a:r>
            <a:r>
              <a:rPr lang="en-US" sz="1765" dirty="0">
                <a:solidFill>
                  <a:srgbClr val="000000"/>
                </a:solidFill>
              </a:rPr>
              <a:t>,</a:t>
            </a:r>
          </a:p>
          <a:p>
            <a:r>
              <a:rPr lang="en-US" sz="1765" dirty="0">
                <a:solidFill>
                  <a:srgbClr val="000000"/>
                </a:solidFill>
              </a:rPr>
              <a:t>  </a:t>
            </a:r>
            <a:r>
              <a:rPr lang="en-US" sz="1765" dirty="0">
                <a:solidFill>
                  <a:srgbClr val="2E75B6"/>
                </a:solidFill>
              </a:rPr>
              <a:t>"</a:t>
            </a:r>
            <a:r>
              <a:rPr lang="en-US" sz="1765" dirty="0" err="1">
                <a:solidFill>
                  <a:srgbClr val="2E75B6"/>
                </a:solidFill>
              </a:rPr>
              <a:t>nicName</a:t>
            </a:r>
            <a:r>
              <a:rPr lang="en-US" sz="1765" dirty="0">
                <a:solidFill>
                  <a:srgbClr val="2E75B6"/>
                </a:solidFill>
              </a:rPr>
              <a:t>"</a:t>
            </a:r>
            <a:r>
              <a:rPr lang="en-US" sz="1765" dirty="0">
                <a:solidFill>
                  <a:srgbClr val="000000"/>
                </a:solidFill>
              </a:rPr>
              <a:t>: </a:t>
            </a:r>
            <a:r>
              <a:rPr lang="en-US" sz="1765" dirty="0">
                <a:solidFill>
                  <a:srgbClr val="A31515"/>
                </a:solidFill>
              </a:rPr>
              <a:t>"myVMNic"</a:t>
            </a:r>
            <a:r>
              <a:rPr lang="en-US" sz="1765" dirty="0">
                <a:solidFill>
                  <a:srgbClr val="000000"/>
                </a:solidFill>
              </a:rPr>
              <a:t>,</a:t>
            </a:r>
          </a:p>
          <a:p>
            <a:r>
              <a:rPr lang="en-US" sz="1765" dirty="0">
                <a:solidFill>
                  <a:srgbClr val="000000"/>
                </a:solidFill>
              </a:rPr>
              <a:t>  </a:t>
            </a:r>
            <a:r>
              <a:rPr lang="en-US" sz="1765" dirty="0">
                <a:solidFill>
                  <a:srgbClr val="2E75B6"/>
                </a:solidFill>
              </a:rPr>
              <a:t>"</a:t>
            </a:r>
            <a:r>
              <a:rPr lang="en-US" sz="1765" dirty="0" err="1">
                <a:solidFill>
                  <a:srgbClr val="2E75B6"/>
                </a:solidFill>
              </a:rPr>
              <a:t>subnetRef</a:t>
            </a:r>
            <a:r>
              <a:rPr lang="en-US" sz="1765" dirty="0">
                <a:solidFill>
                  <a:srgbClr val="2E75B6"/>
                </a:solidFill>
              </a:rPr>
              <a:t>"</a:t>
            </a:r>
            <a:r>
              <a:rPr lang="en-US" sz="1765" dirty="0">
                <a:solidFill>
                  <a:srgbClr val="000000"/>
                </a:solidFill>
              </a:rPr>
              <a:t>: </a:t>
            </a:r>
            <a:r>
              <a:rPr lang="en-US" sz="1765" dirty="0">
                <a:solidFill>
                  <a:srgbClr val="A31515"/>
                </a:solidFill>
              </a:rPr>
              <a:t>"[</a:t>
            </a:r>
            <a:r>
              <a:rPr lang="en-US" sz="1765" dirty="0" err="1">
                <a:solidFill>
                  <a:srgbClr val="A31515"/>
                </a:solidFill>
              </a:rPr>
              <a:t>resourceId</a:t>
            </a:r>
            <a:r>
              <a:rPr lang="en-US" sz="1765" dirty="0">
                <a:solidFill>
                  <a:srgbClr val="A31515"/>
                </a:solidFill>
              </a:rPr>
              <a:t>('Microsoft.Network/virtualNetworks/subnets', 	parameters('</a:t>
            </a:r>
            <a:r>
              <a:rPr lang="en-US" sz="1765" dirty="0" err="1">
                <a:solidFill>
                  <a:srgbClr val="A31515"/>
                </a:solidFill>
              </a:rPr>
              <a:t>virtualNetworkName</a:t>
            </a:r>
            <a:r>
              <a:rPr lang="en-US" sz="1765" dirty="0">
                <a:solidFill>
                  <a:srgbClr val="A31515"/>
                </a:solidFill>
              </a:rPr>
              <a:t>'), parameters('</a:t>
            </a:r>
            <a:r>
              <a:rPr lang="en-US" sz="1765" dirty="0" err="1">
                <a:solidFill>
                  <a:srgbClr val="A31515"/>
                </a:solidFill>
              </a:rPr>
              <a:t>subnetName</a:t>
            </a:r>
            <a:r>
              <a:rPr lang="en-US" sz="1765" dirty="0">
                <a:solidFill>
                  <a:srgbClr val="A31515"/>
                </a:solidFill>
              </a:rPr>
              <a:t>'))]"</a:t>
            </a:r>
            <a:r>
              <a:rPr lang="en-US" sz="1765" dirty="0">
                <a:solidFill>
                  <a:srgbClr val="000000"/>
                </a:solidFill>
              </a:rPr>
              <a:t>,</a:t>
            </a:r>
          </a:p>
          <a:p>
            <a:r>
              <a:rPr lang="en-US" sz="1765" dirty="0">
                <a:solidFill>
                  <a:srgbClr val="000000"/>
                </a:solidFill>
              </a:rPr>
              <a:t>  </a:t>
            </a:r>
            <a:r>
              <a:rPr lang="en-US" sz="1765" dirty="0">
                <a:solidFill>
                  <a:srgbClr val="2E75B6"/>
                </a:solidFill>
              </a:rPr>
              <a:t>"</a:t>
            </a:r>
            <a:r>
              <a:rPr lang="en-US" sz="1765" dirty="0" err="1">
                <a:solidFill>
                  <a:srgbClr val="2E75B6"/>
                </a:solidFill>
              </a:rPr>
              <a:t>environmentSettings</a:t>
            </a:r>
            <a:r>
              <a:rPr lang="en-US" sz="1765" dirty="0">
                <a:solidFill>
                  <a:srgbClr val="2E75B6"/>
                </a:solidFill>
              </a:rPr>
              <a:t>"</a:t>
            </a:r>
            <a:r>
              <a:rPr lang="en-US" sz="1765" dirty="0">
                <a:solidFill>
                  <a:srgbClr val="000000"/>
                </a:solidFill>
              </a:rPr>
              <a:t>: {</a:t>
            </a:r>
          </a:p>
          <a:p>
            <a:r>
              <a:rPr lang="en-US" sz="1765" dirty="0">
                <a:solidFill>
                  <a:srgbClr val="000000"/>
                </a:solidFill>
              </a:rPr>
              <a:t>    </a:t>
            </a:r>
            <a:r>
              <a:rPr lang="en-US" sz="1765" dirty="0">
                <a:solidFill>
                  <a:srgbClr val="2E75B6"/>
                </a:solidFill>
              </a:rPr>
              <a:t>"test"</a:t>
            </a:r>
            <a:r>
              <a:rPr lang="en-US" sz="1765" dirty="0">
                <a:solidFill>
                  <a:srgbClr val="000000"/>
                </a:solidFill>
              </a:rPr>
              <a:t>: {</a:t>
            </a:r>
          </a:p>
          <a:p>
            <a:r>
              <a:rPr lang="en-US" sz="1765" dirty="0">
                <a:solidFill>
                  <a:srgbClr val="000000"/>
                </a:solidFill>
              </a:rPr>
              <a:t>      </a:t>
            </a:r>
            <a:r>
              <a:rPr lang="en-US" sz="1765" dirty="0">
                <a:solidFill>
                  <a:srgbClr val="2E75B6"/>
                </a:solidFill>
              </a:rPr>
              <a:t>"</a:t>
            </a:r>
            <a:r>
              <a:rPr lang="en-US" sz="1765" dirty="0" err="1">
                <a:solidFill>
                  <a:srgbClr val="2E75B6"/>
                </a:solidFill>
              </a:rPr>
              <a:t>instancesSize</a:t>
            </a:r>
            <a:r>
              <a:rPr lang="en-US" sz="1765" dirty="0">
                <a:solidFill>
                  <a:srgbClr val="2E75B6"/>
                </a:solidFill>
              </a:rPr>
              <a:t>"</a:t>
            </a:r>
            <a:r>
              <a:rPr lang="en-US" sz="1765" dirty="0">
                <a:solidFill>
                  <a:srgbClr val="000000"/>
                </a:solidFill>
              </a:rPr>
              <a:t>: </a:t>
            </a:r>
            <a:r>
              <a:rPr lang="en-US" sz="1765" dirty="0">
                <a:solidFill>
                  <a:srgbClr val="A31515"/>
                </a:solidFill>
              </a:rPr>
              <a:t>"Small"</a:t>
            </a:r>
            <a:r>
              <a:rPr lang="en-US" sz="1765" dirty="0">
                <a:solidFill>
                  <a:srgbClr val="000000"/>
                </a:solidFill>
              </a:rPr>
              <a:t>,</a:t>
            </a:r>
          </a:p>
          <a:p>
            <a:r>
              <a:rPr lang="en-US" sz="1765" dirty="0">
                <a:solidFill>
                  <a:srgbClr val="000000"/>
                </a:solidFill>
              </a:rPr>
              <a:t>      </a:t>
            </a:r>
            <a:r>
              <a:rPr lang="en-US" sz="1765" dirty="0">
                <a:solidFill>
                  <a:srgbClr val="2E75B6"/>
                </a:solidFill>
              </a:rPr>
              <a:t>"</a:t>
            </a:r>
            <a:r>
              <a:rPr lang="en-US" sz="1765" dirty="0" err="1">
                <a:solidFill>
                  <a:srgbClr val="2E75B6"/>
                </a:solidFill>
              </a:rPr>
              <a:t>instancesCount</a:t>
            </a:r>
            <a:r>
              <a:rPr lang="en-US" sz="1765" dirty="0">
                <a:solidFill>
                  <a:srgbClr val="2E75B6"/>
                </a:solidFill>
              </a:rPr>
              <a:t>"</a:t>
            </a:r>
            <a:r>
              <a:rPr lang="en-US" sz="1765" dirty="0">
                <a:solidFill>
                  <a:srgbClr val="000000"/>
                </a:solidFill>
              </a:rPr>
              <a:t>: 1</a:t>
            </a:r>
          </a:p>
          <a:p>
            <a:r>
              <a:rPr lang="en-US" sz="1765" dirty="0">
                <a:solidFill>
                  <a:srgbClr val="000000"/>
                </a:solidFill>
              </a:rPr>
              <a:t>    },</a:t>
            </a:r>
          </a:p>
          <a:p>
            <a:r>
              <a:rPr lang="en-US" sz="1765" dirty="0">
                <a:solidFill>
                  <a:srgbClr val="000000"/>
                </a:solidFill>
              </a:rPr>
              <a:t>    </a:t>
            </a:r>
            <a:r>
              <a:rPr lang="en-US" sz="1765" dirty="0">
                <a:solidFill>
                  <a:srgbClr val="2E75B6"/>
                </a:solidFill>
              </a:rPr>
              <a:t>"prod"</a:t>
            </a:r>
            <a:r>
              <a:rPr lang="en-US" sz="1765" dirty="0">
                <a:solidFill>
                  <a:srgbClr val="000000"/>
                </a:solidFill>
              </a:rPr>
              <a:t>: {</a:t>
            </a:r>
          </a:p>
          <a:p>
            <a:r>
              <a:rPr lang="en-US" sz="1765" dirty="0">
                <a:solidFill>
                  <a:srgbClr val="000000"/>
                </a:solidFill>
              </a:rPr>
              <a:t>      </a:t>
            </a:r>
            <a:r>
              <a:rPr lang="en-US" sz="1765" dirty="0">
                <a:solidFill>
                  <a:srgbClr val="2E75B6"/>
                </a:solidFill>
              </a:rPr>
              <a:t>"</a:t>
            </a:r>
            <a:r>
              <a:rPr lang="en-US" sz="1765" dirty="0" err="1">
                <a:solidFill>
                  <a:srgbClr val="2E75B6"/>
                </a:solidFill>
              </a:rPr>
              <a:t>instancesSize</a:t>
            </a:r>
            <a:r>
              <a:rPr lang="en-US" sz="1765" dirty="0">
                <a:solidFill>
                  <a:srgbClr val="2E75B6"/>
                </a:solidFill>
              </a:rPr>
              <a:t>"</a:t>
            </a:r>
            <a:r>
              <a:rPr lang="en-US" sz="1765" dirty="0">
                <a:solidFill>
                  <a:srgbClr val="000000"/>
                </a:solidFill>
              </a:rPr>
              <a:t>: </a:t>
            </a:r>
            <a:r>
              <a:rPr lang="en-US" sz="1765" dirty="0">
                <a:solidFill>
                  <a:srgbClr val="A31515"/>
                </a:solidFill>
              </a:rPr>
              <a:t>"Large"</a:t>
            </a:r>
            <a:r>
              <a:rPr lang="en-US" sz="1765" dirty="0">
                <a:solidFill>
                  <a:srgbClr val="000000"/>
                </a:solidFill>
              </a:rPr>
              <a:t>,</a:t>
            </a:r>
          </a:p>
          <a:p>
            <a:r>
              <a:rPr lang="en-US" sz="1765" dirty="0">
                <a:solidFill>
                  <a:srgbClr val="000000"/>
                </a:solidFill>
              </a:rPr>
              <a:t>      </a:t>
            </a:r>
            <a:r>
              <a:rPr lang="en-US" sz="1765" dirty="0">
                <a:solidFill>
                  <a:srgbClr val="2E75B6"/>
                </a:solidFill>
              </a:rPr>
              <a:t>"</a:t>
            </a:r>
            <a:r>
              <a:rPr lang="en-US" sz="1765" dirty="0" err="1">
                <a:solidFill>
                  <a:srgbClr val="2E75B6"/>
                </a:solidFill>
              </a:rPr>
              <a:t>instancesCount</a:t>
            </a:r>
            <a:r>
              <a:rPr lang="en-US" sz="1765" dirty="0">
                <a:solidFill>
                  <a:srgbClr val="2E75B6"/>
                </a:solidFill>
              </a:rPr>
              <a:t>"</a:t>
            </a:r>
            <a:r>
              <a:rPr lang="en-US" sz="1765" dirty="0">
                <a:solidFill>
                  <a:srgbClr val="000000"/>
                </a:solidFill>
              </a:rPr>
              <a:t>: 4</a:t>
            </a:r>
          </a:p>
          <a:p>
            <a:r>
              <a:rPr lang="en-US" sz="1765" dirty="0">
                <a:solidFill>
                  <a:srgbClr val="000000"/>
                </a:solidFill>
              </a:rPr>
              <a:t>    }</a:t>
            </a:r>
          </a:p>
          <a:p>
            <a:r>
              <a:rPr lang="en-US" sz="1765" dirty="0">
                <a:solidFill>
                  <a:srgbClr val="000000"/>
                </a:solidFill>
              </a:rPr>
              <a:t>  }</a:t>
            </a:r>
          </a:p>
          <a:p>
            <a:r>
              <a:rPr lang="en-US" sz="1765" dirty="0">
                <a:solidFill>
                  <a:srgbClr val="000000"/>
                </a:solidFill>
              </a:rPr>
              <a:t>}</a:t>
            </a:r>
            <a:endParaRPr lang="en-US" sz="1765" dirty="0"/>
          </a:p>
        </p:txBody>
      </p:sp>
    </p:spTree>
    <p:extLst>
      <p:ext uri="{BB962C8B-B14F-4D97-AF65-F5344CB8AC3E}">
        <p14:creationId xmlns:p14="http://schemas.microsoft.com/office/powerpoint/2010/main" val="1748706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template - Resources</a:t>
            </a:r>
          </a:p>
        </p:txBody>
      </p:sp>
      <p:sp>
        <p:nvSpPr>
          <p:cNvPr id="6" name="Text Placeholder 5"/>
          <p:cNvSpPr>
            <a:spLocks noGrp="1"/>
          </p:cNvSpPr>
          <p:nvPr>
            <p:ph type="body" sz="quarter" idx="11"/>
          </p:nvPr>
        </p:nvSpPr>
        <p:spPr>
          <a:xfrm>
            <a:off x="269239" y="1189495"/>
            <a:ext cx="11653523" cy="4043133"/>
          </a:xfrm>
        </p:spPr>
        <p:txBody>
          <a:bodyPr/>
          <a:lstStyle/>
          <a:p>
            <a:r>
              <a:rPr lang="en-US" dirty="0"/>
              <a:t>Use “comments”</a:t>
            </a:r>
          </a:p>
          <a:p>
            <a:pPr lvl="1"/>
            <a:r>
              <a:rPr lang="en-US" dirty="0"/>
              <a:t>Use this tag to help others understand the purpose of the resource</a:t>
            </a:r>
          </a:p>
          <a:p>
            <a:pPr lvl="1"/>
            <a:endParaRPr lang="en-US" dirty="0"/>
          </a:p>
          <a:p>
            <a:r>
              <a:rPr lang="en-US" dirty="0" err="1"/>
              <a:t>ApiVersion</a:t>
            </a:r>
            <a:endParaRPr lang="en-US" dirty="0"/>
          </a:p>
          <a:p>
            <a:pPr lvl="1"/>
            <a:r>
              <a:rPr lang="en-US" dirty="0"/>
              <a:t>This property value will define the structure of the “properties” section of the resource</a:t>
            </a:r>
          </a:p>
          <a:p>
            <a:pPr lvl="1"/>
            <a:r>
              <a:rPr lang="en-US" dirty="0"/>
              <a:t>Hard-code it on the resource, so Visual Studio </a:t>
            </a:r>
            <a:r>
              <a:rPr lang="en-US" dirty="0" err="1"/>
              <a:t>Intellisense</a:t>
            </a:r>
            <a:r>
              <a:rPr lang="en-US" dirty="0"/>
              <a:t> can recognize it</a:t>
            </a:r>
          </a:p>
          <a:p>
            <a:pPr lvl="1"/>
            <a:endParaRPr lang="en-US" dirty="0"/>
          </a:p>
          <a:p>
            <a:pPr lvl="1"/>
            <a:r>
              <a:rPr lang="en-US" sz="3921" dirty="0">
                <a:gradFill>
                  <a:gsLst>
                    <a:gs pos="1250">
                      <a:schemeClr val="tx1"/>
                    </a:gs>
                    <a:gs pos="99000">
                      <a:schemeClr val="tx1"/>
                    </a:gs>
                  </a:gsLst>
                  <a:lin ang="5400000" scaled="0"/>
                </a:gradFill>
                <a:latin typeface="+mj-lt"/>
              </a:rPr>
              <a:t>Protected Settings</a:t>
            </a:r>
          </a:p>
          <a:p>
            <a:pPr lvl="1"/>
            <a:r>
              <a:rPr lang="en-US" dirty="0"/>
              <a:t>Use this property to pass secrets if the resource type supports it</a:t>
            </a:r>
          </a:p>
        </p:txBody>
      </p:sp>
    </p:spTree>
    <p:extLst>
      <p:ext uri="{BB962C8B-B14F-4D97-AF65-F5344CB8AC3E}">
        <p14:creationId xmlns:p14="http://schemas.microsoft.com/office/powerpoint/2010/main" val="3321217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template - Resources</a:t>
            </a:r>
          </a:p>
        </p:txBody>
      </p:sp>
      <p:sp>
        <p:nvSpPr>
          <p:cNvPr id="5" name="Text Placeholder 4"/>
          <p:cNvSpPr>
            <a:spLocks noGrp="1"/>
          </p:cNvSpPr>
          <p:nvPr>
            <p:ph type="body" sz="quarter" idx="10"/>
          </p:nvPr>
        </p:nvSpPr>
        <p:spPr>
          <a:xfrm>
            <a:off x="269240" y="1197638"/>
            <a:ext cx="11653522" cy="5177624"/>
          </a:xfrm>
        </p:spPr>
        <p:txBody>
          <a:bodyPr/>
          <a:lstStyle/>
          <a:p>
            <a:r>
              <a:rPr lang="en-US" sz="1568" dirty="0">
                <a:solidFill>
                  <a:srgbClr val="000000"/>
                </a:solidFill>
              </a:rPr>
              <a:t>{     </a:t>
            </a:r>
            <a:r>
              <a:rPr lang="en-US" sz="1568" dirty="0">
                <a:solidFill>
                  <a:srgbClr val="2E75B6"/>
                </a:solidFill>
              </a:rPr>
              <a:t>"type"</a:t>
            </a:r>
            <a:r>
              <a:rPr lang="en-US" sz="1568" dirty="0">
                <a:solidFill>
                  <a:srgbClr val="000000"/>
                </a:solidFill>
              </a:rPr>
              <a:t>: </a:t>
            </a:r>
            <a:r>
              <a:rPr lang="en-US" sz="1568" dirty="0">
                <a:solidFill>
                  <a:srgbClr val="A31515"/>
                </a:solidFill>
              </a:rPr>
              <a:t>"Microsoft.Storage/storageAccounts"</a:t>
            </a:r>
            <a:r>
              <a:rPr lang="en-US" sz="1568" dirty="0">
                <a:solidFill>
                  <a:srgbClr val="000000"/>
                </a:solidFill>
              </a:rPr>
              <a:t>,</a:t>
            </a:r>
          </a:p>
          <a:p>
            <a:r>
              <a:rPr lang="en-US" sz="1568" dirty="0">
                <a:solidFill>
                  <a:srgbClr val="000000"/>
                </a:solidFill>
              </a:rPr>
              <a:t>      </a:t>
            </a:r>
            <a:r>
              <a:rPr lang="en-US" sz="1568" dirty="0">
                <a:solidFill>
                  <a:srgbClr val="2E75B6"/>
                </a:solidFill>
              </a:rPr>
              <a:t>"name"</a:t>
            </a:r>
            <a:r>
              <a:rPr lang="en-US" sz="1568" dirty="0">
                <a:solidFill>
                  <a:srgbClr val="000000"/>
                </a:solidFill>
              </a:rPr>
              <a:t>: </a:t>
            </a:r>
            <a:r>
              <a:rPr lang="en-US" sz="1568" dirty="0">
                <a:solidFill>
                  <a:srgbClr val="A31515"/>
                </a:solidFill>
              </a:rPr>
              <a:t>"[variables('</a:t>
            </a:r>
            <a:r>
              <a:rPr lang="en-US" sz="1568" dirty="0" err="1">
                <a:solidFill>
                  <a:srgbClr val="A31515"/>
                </a:solidFill>
              </a:rPr>
              <a:t>storageAccountName</a:t>
            </a:r>
            <a:r>
              <a:rPr lang="en-US" sz="1568" dirty="0">
                <a:solidFill>
                  <a:srgbClr val="A31515"/>
                </a:solidFill>
              </a:rPr>
              <a:t>')]"</a:t>
            </a:r>
            <a:r>
              <a:rPr lang="en-US" sz="1568" dirty="0">
                <a:solidFill>
                  <a:srgbClr val="000000"/>
                </a:solidFill>
              </a:rPr>
              <a:t>,</a:t>
            </a:r>
          </a:p>
          <a:p>
            <a:r>
              <a:rPr lang="en-US" sz="1568" dirty="0">
                <a:solidFill>
                  <a:srgbClr val="000000"/>
                </a:solidFill>
              </a:rPr>
              <a:t>      </a:t>
            </a:r>
            <a:r>
              <a:rPr lang="en-US" sz="1568" dirty="0">
                <a:solidFill>
                  <a:srgbClr val="2E75B6"/>
                </a:solidFill>
              </a:rPr>
              <a:t>"</a:t>
            </a:r>
            <a:r>
              <a:rPr lang="en-US" sz="1568" dirty="0" err="1">
                <a:solidFill>
                  <a:srgbClr val="2E75B6"/>
                </a:solidFill>
              </a:rPr>
              <a:t>apiVersion</a:t>
            </a:r>
            <a:r>
              <a:rPr lang="en-US" sz="1568" dirty="0">
                <a:solidFill>
                  <a:srgbClr val="2E75B6"/>
                </a:solidFill>
              </a:rPr>
              <a:t>"</a:t>
            </a:r>
            <a:r>
              <a:rPr lang="en-US" sz="1568" dirty="0">
                <a:solidFill>
                  <a:srgbClr val="000000"/>
                </a:solidFill>
              </a:rPr>
              <a:t>: </a:t>
            </a:r>
            <a:r>
              <a:rPr lang="en-US" sz="1568" dirty="0">
                <a:solidFill>
                  <a:srgbClr val="A31515"/>
                </a:solidFill>
              </a:rPr>
              <a:t>"2016-01-01"</a:t>
            </a:r>
            <a:r>
              <a:rPr lang="en-US" sz="1568" dirty="0">
                <a:solidFill>
                  <a:srgbClr val="000000"/>
                </a:solidFill>
              </a:rPr>
              <a:t>,</a:t>
            </a:r>
          </a:p>
          <a:p>
            <a:r>
              <a:rPr lang="en-US" sz="1568" dirty="0">
                <a:solidFill>
                  <a:srgbClr val="000000"/>
                </a:solidFill>
              </a:rPr>
              <a:t>      </a:t>
            </a:r>
            <a:r>
              <a:rPr lang="en-US" sz="1568" dirty="0">
                <a:solidFill>
                  <a:srgbClr val="2E75B6"/>
                </a:solidFill>
              </a:rPr>
              <a:t>"location"</a:t>
            </a:r>
            <a:r>
              <a:rPr lang="en-US" sz="1568" dirty="0">
                <a:solidFill>
                  <a:srgbClr val="000000"/>
                </a:solidFill>
              </a:rPr>
              <a:t>: </a:t>
            </a:r>
            <a:r>
              <a:rPr lang="en-US" sz="1568" dirty="0">
                <a:solidFill>
                  <a:srgbClr val="A31515"/>
                </a:solidFill>
              </a:rPr>
              <a:t>"[</a:t>
            </a:r>
            <a:r>
              <a:rPr lang="en-US" sz="1568" dirty="0" err="1">
                <a:solidFill>
                  <a:srgbClr val="A31515"/>
                </a:solidFill>
              </a:rPr>
              <a:t>resourceGroup</a:t>
            </a:r>
            <a:r>
              <a:rPr lang="en-US" sz="1568" dirty="0">
                <a:solidFill>
                  <a:srgbClr val="A31515"/>
                </a:solidFill>
              </a:rPr>
              <a:t>().location]"</a:t>
            </a:r>
            <a:r>
              <a:rPr lang="en-US" sz="1568" dirty="0">
                <a:solidFill>
                  <a:srgbClr val="000000"/>
                </a:solidFill>
              </a:rPr>
              <a:t>,</a:t>
            </a:r>
          </a:p>
          <a:p>
            <a:r>
              <a:rPr lang="en-US" sz="1568" dirty="0">
                <a:solidFill>
                  <a:srgbClr val="000000"/>
                </a:solidFill>
              </a:rPr>
              <a:t>      </a:t>
            </a:r>
            <a:r>
              <a:rPr lang="en-US" sz="1568" dirty="0">
                <a:solidFill>
                  <a:srgbClr val="2E75B6"/>
                </a:solidFill>
              </a:rPr>
              <a:t>"</a:t>
            </a:r>
            <a:r>
              <a:rPr lang="en-US" sz="1568" dirty="0" err="1">
                <a:solidFill>
                  <a:srgbClr val="2E75B6"/>
                </a:solidFill>
              </a:rPr>
              <a:t>sku</a:t>
            </a:r>
            <a:r>
              <a:rPr lang="en-US" sz="1568" dirty="0">
                <a:solidFill>
                  <a:srgbClr val="2E75B6"/>
                </a:solidFill>
              </a:rPr>
              <a:t>"</a:t>
            </a:r>
            <a:r>
              <a:rPr lang="en-US" sz="1568" dirty="0">
                <a:solidFill>
                  <a:srgbClr val="000000"/>
                </a:solidFill>
              </a:rPr>
              <a:t>: {</a:t>
            </a:r>
          </a:p>
          <a:p>
            <a:r>
              <a:rPr lang="en-US" sz="1568" dirty="0">
                <a:solidFill>
                  <a:srgbClr val="000000"/>
                </a:solidFill>
              </a:rPr>
              <a:t>        </a:t>
            </a:r>
            <a:r>
              <a:rPr lang="en-US" sz="1568" dirty="0">
                <a:solidFill>
                  <a:srgbClr val="2E75B6"/>
                </a:solidFill>
              </a:rPr>
              <a:t>"name"</a:t>
            </a:r>
            <a:r>
              <a:rPr lang="en-US" sz="1568" dirty="0">
                <a:solidFill>
                  <a:srgbClr val="000000"/>
                </a:solidFill>
              </a:rPr>
              <a:t>: </a:t>
            </a:r>
            <a:r>
              <a:rPr lang="en-US" sz="1568" dirty="0">
                <a:solidFill>
                  <a:srgbClr val="A31515"/>
                </a:solidFill>
              </a:rPr>
              <a:t>"</a:t>
            </a:r>
            <a:r>
              <a:rPr lang="en-US" sz="1568" dirty="0" err="1">
                <a:solidFill>
                  <a:srgbClr val="A31515"/>
                </a:solidFill>
              </a:rPr>
              <a:t>Standard_LRS</a:t>
            </a:r>
            <a:r>
              <a:rPr lang="en-US" sz="1568" dirty="0">
                <a:solidFill>
                  <a:srgbClr val="A31515"/>
                </a:solidFill>
              </a:rPr>
              <a:t>"</a:t>
            </a:r>
            <a:endParaRPr lang="en-US" sz="1568" dirty="0">
              <a:solidFill>
                <a:srgbClr val="000000"/>
              </a:solidFill>
            </a:endParaRPr>
          </a:p>
          <a:p>
            <a:r>
              <a:rPr lang="en-US" sz="1568" dirty="0">
                <a:solidFill>
                  <a:srgbClr val="000000"/>
                </a:solidFill>
              </a:rPr>
              <a:t>      },</a:t>
            </a:r>
          </a:p>
          <a:p>
            <a:r>
              <a:rPr lang="en-US" sz="1568" dirty="0">
                <a:solidFill>
                  <a:srgbClr val="000000"/>
                </a:solidFill>
              </a:rPr>
              <a:t>      </a:t>
            </a:r>
            <a:r>
              <a:rPr lang="en-US" sz="1568" dirty="0">
                <a:solidFill>
                  <a:srgbClr val="2E75B6"/>
                </a:solidFill>
              </a:rPr>
              <a:t>"kind"</a:t>
            </a:r>
            <a:r>
              <a:rPr lang="en-US" sz="1568" dirty="0">
                <a:solidFill>
                  <a:srgbClr val="000000"/>
                </a:solidFill>
              </a:rPr>
              <a:t>: </a:t>
            </a:r>
            <a:r>
              <a:rPr lang="en-US" sz="1568" dirty="0">
                <a:solidFill>
                  <a:srgbClr val="A31515"/>
                </a:solidFill>
              </a:rPr>
              <a:t>"</a:t>
            </a:r>
            <a:r>
              <a:rPr lang="en-US" sz="1568" dirty="0" err="1">
                <a:solidFill>
                  <a:srgbClr val="A31515"/>
                </a:solidFill>
              </a:rPr>
              <a:t>BlobStorage</a:t>
            </a:r>
            <a:r>
              <a:rPr lang="en-US" sz="1568" dirty="0">
                <a:solidFill>
                  <a:srgbClr val="A31515"/>
                </a:solidFill>
              </a:rPr>
              <a:t>"</a:t>
            </a:r>
            <a:r>
              <a:rPr lang="en-US" sz="1568" dirty="0">
                <a:solidFill>
                  <a:srgbClr val="000000"/>
                </a:solidFill>
              </a:rPr>
              <a:t>,</a:t>
            </a:r>
          </a:p>
          <a:p>
            <a:r>
              <a:rPr lang="en-US" sz="1568" dirty="0">
                <a:solidFill>
                  <a:srgbClr val="000000"/>
                </a:solidFill>
              </a:rPr>
              <a:t>      </a:t>
            </a:r>
            <a:r>
              <a:rPr lang="en-US" sz="1568" dirty="0">
                <a:solidFill>
                  <a:srgbClr val="2E75B6"/>
                </a:solidFill>
              </a:rPr>
              <a:t>"properties"</a:t>
            </a:r>
            <a:r>
              <a:rPr lang="en-US" sz="1568" dirty="0">
                <a:solidFill>
                  <a:srgbClr val="000000"/>
                </a:solidFill>
              </a:rPr>
              <a:t>: { </a:t>
            </a:r>
            <a:r>
              <a:rPr lang="en-US" sz="1568" dirty="0">
                <a:solidFill>
                  <a:srgbClr val="2E75B6"/>
                </a:solidFill>
              </a:rPr>
              <a:t>"</a:t>
            </a:r>
            <a:r>
              <a:rPr lang="en-US" sz="1568" dirty="0" err="1">
                <a:solidFill>
                  <a:srgbClr val="2E75B6"/>
                </a:solidFill>
              </a:rPr>
              <a:t>accessTier</a:t>
            </a:r>
            <a:r>
              <a:rPr lang="en-US" sz="1568" dirty="0">
                <a:solidFill>
                  <a:srgbClr val="2E75B6"/>
                </a:solidFill>
              </a:rPr>
              <a:t>"</a:t>
            </a:r>
            <a:r>
              <a:rPr lang="en-US" sz="1568" dirty="0">
                <a:solidFill>
                  <a:srgbClr val="000000"/>
                </a:solidFill>
              </a:rPr>
              <a:t>: </a:t>
            </a:r>
            <a:r>
              <a:rPr lang="en-US" sz="1568" dirty="0">
                <a:solidFill>
                  <a:srgbClr val="A31515"/>
                </a:solidFill>
              </a:rPr>
              <a:t>"Hot"</a:t>
            </a:r>
            <a:r>
              <a:rPr lang="en-US" sz="1568" dirty="0">
                <a:solidFill>
                  <a:srgbClr val="000000"/>
                </a:solidFill>
              </a:rPr>
              <a:t> }</a:t>
            </a:r>
          </a:p>
          <a:p>
            <a:r>
              <a:rPr lang="en-US" sz="1568" dirty="0">
                <a:solidFill>
                  <a:srgbClr val="000000"/>
                </a:solidFill>
              </a:rPr>
              <a:t>},</a:t>
            </a:r>
          </a:p>
          <a:p>
            <a:endParaRPr lang="en-US" sz="1568" dirty="0">
              <a:solidFill>
                <a:srgbClr val="000000"/>
              </a:solidFill>
            </a:endParaRPr>
          </a:p>
          <a:p>
            <a:r>
              <a:rPr lang="en-US" sz="1568" dirty="0">
                <a:solidFill>
                  <a:srgbClr val="000000"/>
                </a:solidFill>
              </a:rPr>
              <a:t>{   </a:t>
            </a:r>
            <a:r>
              <a:rPr lang="en-US" sz="1568" dirty="0">
                <a:solidFill>
                  <a:srgbClr val="2E75B6"/>
                </a:solidFill>
              </a:rPr>
              <a:t>"type"</a:t>
            </a:r>
            <a:r>
              <a:rPr lang="en-US" sz="1568" dirty="0">
                <a:solidFill>
                  <a:srgbClr val="000000"/>
                </a:solidFill>
              </a:rPr>
              <a:t>: </a:t>
            </a:r>
            <a:r>
              <a:rPr lang="en-US" sz="1568" dirty="0">
                <a:solidFill>
                  <a:srgbClr val="A31515"/>
                </a:solidFill>
              </a:rPr>
              <a:t>"Microsoft.Storage/storageAccounts"</a:t>
            </a:r>
            <a:r>
              <a:rPr lang="en-US" sz="1568" dirty="0">
                <a:solidFill>
                  <a:srgbClr val="000000"/>
                </a:solidFill>
              </a:rPr>
              <a:t>,</a:t>
            </a:r>
          </a:p>
          <a:p>
            <a:r>
              <a:rPr lang="en-US" sz="1568" dirty="0">
                <a:solidFill>
                  <a:srgbClr val="000000"/>
                </a:solidFill>
              </a:rPr>
              <a:t>    </a:t>
            </a:r>
            <a:r>
              <a:rPr lang="en-US" sz="1568" dirty="0">
                <a:solidFill>
                  <a:srgbClr val="2E75B6"/>
                </a:solidFill>
              </a:rPr>
              <a:t>"name"</a:t>
            </a:r>
            <a:r>
              <a:rPr lang="en-US" sz="1568" dirty="0">
                <a:solidFill>
                  <a:srgbClr val="000000"/>
                </a:solidFill>
              </a:rPr>
              <a:t>: </a:t>
            </a:r>
            <a:r>
              <a:rPr lang="en-US" sz="1568" dirty="0">
                <a:solidFill>
                  <a:srgbClr val="A31515"/>
                </a:solidFill>
              </a:rPr>
              <a:t>"[parameters('</a:t>
            </a:r>
            <a:r>
              <a:rPr lang="en-US" sz="1568" dirty="0" err="1">
                <a:solidFill>
                  <a:srgbClr val="A31515"/>
                </a:solidFill>
              </a:rPr>
              <a:t>storageAccountName</a:t>
            </a:r>
            <a:r>
              <a:rPr lang="en-US" sz="1568" dirty="0">
                <a:solidFill>
                  <a:srgbClr val="A31515"/>
                </a:solidFill>
              </a:rPr>
              <a:t>')]"</a:t>
            </a:r>
            <a:r>
              <a:rPr lang="en-US" sz="1568" dirty="0">
                <a:solidFill>
                  <a:srgbClr val="000000"/>
                </a:solidFill>
              </a:rPr>
              <a:t>,</a:t>
            </a:r>
          </a:p>
          <a:p>
            <a:r>
              <a:rPr lang="en-US" sz="1568" dirty="0">
                <a:solidFill>
                  <a:srgbClr val="000000"/>
                </a:solidFill>
              </a:rPr>
              <a:t>    </a:t>
            </a:r>
            <a:r>
              <a:rPr lang="en-US" sz="1568" dirty="0">
                <a:solidFill>
                  <a:srgbClr val="2E75B6"/>
                </a:solidFill>
              </a:rPr>
              <a:t>"</a:t>
            </a:r>
            <a:r>
              <a:rPr lang="en-US" sz="1568" dirty="0" err="1">
                <a:solidFill>
                  <a:srgbClr val="2E75B6"/>
                </a:solidFill>
              </a:rPr>
              <a:t>apiVersion</a:t>
            </a:r>
            <a:r>
              <a:rPr lang="en-US" sz="1568" dirty="0">
                <a:solidFill>
                  <a:srgbClr val="2E75B6"/>
                </a:solidFill>
              </a:rPr>
              <a:t>"</a:t>
            </a:r>
            <a:r>
              <a:rPr lang="en-US" sz="1568" dirty="0">
                <a:solidFill>
                  <a:srgbClr val="000000"/>
                </a:solidFill>
              </a:rPr>
              <a:t>: </a:t>
            </a:r>
            <a:r>
              <a:rPr lang="en-US" sz="1568" dirty="0">
                <a:solidFill>
                  <a:srgbClr val="A31515"/>
                </a:solidFill>
              </a:rPr>
              <a:t>"2015-06-15"</a:t>
            </a:r>
            <a:r>
              <a:rPr lang="en-US" sz="1568" dirty="0">
                <a:solidFill>
                  <a:srgbClr val="000000"/>
                </a:solidFill>
              </a:rPr>
              <a:t>,</a:t>
            </a:r>
          </a:p>
          <a:p>
            <a:r>
              <a:rPr lang="en-US" sz="1568" dirty="0">
                <a:solidFill>
                  <a:srgbClr val="000000"/>
                </a:solidFill>
              </a:rPr>
              <a:t>    </a:t>
            </a:r>
            <a:r>
              <a:rPr lang="en-US" sz="1568" dirty="0">
                <a:solidFill>
                  <a:srgbClr val="2E75B6"/>
                </a:solidFill>
              </a:rPr>
              <a:t>"location"</a:t>
            </a:r>
            <a:r>
              <a:rPr lang="en-US" sz="1568" dirty="0">
                <a:solidFill>
                  <a:srgbClr val="000000"/>
                </a:solidFill>
              </a:rPr>
              <a:t>: </a:t>
            </a:r>
            <a:r>
              <a:rPr lang="en-US" sz="1568" dirty="0">
                <a:solidFill>
                  <a:srgbClr val="A31515"/>
                </a:solidFill>
              </a:rPr>
              <a:t>"[</a:t>
            </a:r>
            <a:r>
              <a:rPr lang="en-US" sz="1568" dirty="0" err="1">
                <a:solidFill>
                  <a:srgbClr val="A31515"/>
                </a:solidFill>
              </a:rPr>
              <a:t>resourceGroup</a:t>
            </a:r>
            <a:r>
              <a:rPr lang="en-US" sz="1568" dirty="0">
                <a:solidFill>
                  <a:srgbClr val="A31515"/>
                </a:solidFill>
              </a:rPr>
              <a:t>().location]"</a:t>
            </a:r>
            <a:r>
              <a:rPr lang="en-US" sz="1568" dirty="0">
                <a:solidFill>
                  <a:srgbClr val="000000"/>
                </a:solidFill>
              </a:rPr>
              <a:t>,</a:t>
            </a:r>
          </a:p>
          <a:p>
            <a:r>
              <a:rPr lang="en-US" sz="1568" dirty="0">
                <a:solidFill>
                  <a:srgbClr val="000000"/>
                </a:solidFill>
              </a:rPr>
              <a:t>    </a:t>
            </a:r>
            <a:r>
              <a:rPr lang="en-US" sz="1568" dirty="0">
                <a:solidFill>
                  <a:srgbClr val="2E75B6"/>
                </a:solidFill>
              </a:rPr>
              <a:t>"properties"</a:t>
            </a:r>
            <a:r>
              <a:rPr lang="en-US" sz="1568" dirty="0">
                <a:solidFill>
                  <a:srgbClr val="000000"/>
                </a:solidFill>
              </a:rPr>
              <a:t>: {</a:t>
            </a:r>
          </a:p>
          <a:p>
            <a:r>
              <a:rPr lang="en-US" sz="1568" dirty="0">
                <a:solidFill>
                  <a:srgbClr val="000000"/>
                </a:solidFill>
              </a:rPr>
              <a:t>      </a:t>
            </a:r>
            <a:r>
              <a:rPr lang="en-US" sz="1568" dirty="0">
                <a:solidFill>
                  <a:srgbClr val="2E75B6"/>
                </a:solidFill>
              </a:rPr>
              <a:t>"</a:t>
            </a:r>
            <a:r>
              <a:rPr lang="en-US" sz="1568" dirty="0" err="1">
                <a:solidFill>
                  <a:srgbClr val="2E75B6"/>
                </a:solidFill>
              </a:rPr>
              <a:t>accountType</a:t>
            </a:r>
            <a:r>
              <a:rPr lang="en-US" sz="1568" dirty="0">
                <a:solidFill>
                  <a:srgbClr val="2E75B6"/>
                </a:solidFill>
              </a:rPr>
              <a:t>"</a:t>
            </a:r>
            <a:r>
              <a:rPr lang="en-US" sz="1568" dirty="0">
                <a:solidFill>
                  <a:srgbClr val="000000"/>
                </a:solidFill>
              </a:rPr>
              <a:t>: </a:t>
            </a:r>
            <a:r>
              <a:rPr lang="en-US" sz="1568" dirty="0">
                <a:solidFill>
                  <a:srgbClr val="A31515"/>
                </a:solidFill>
              </a:rPr>
              <a:t>"</a:t>
            </a:r>
            <a:r>
              <a:rPr lang="en-US" sz="1568" dirty="0" err="1">
                <a:solidFill>
                  <a:srgbClr val="A31515"/>
                </a:solidFill>
              </a:rPr>
              <a:t>Standard_LRS</a:t>
            </a:r>
            <a:r>
              <a:rPr lang="en-US" sz="1568" dirty="0">
                <a:solidFill>
                  <a:srgbClr val="A31515"/>
                </a:solidFill>
              </a:rPr>
              <a:t>"</a:t>
            </a:r>
            <a:endParaRPr lang="en-US" sz="1568" dirty="0">
              <a:solidFill>
                <a:srgbClr val="000000"/>
              </a:solidFill>
            </a:endParaRPr>
          </a:p>
          <a:p>
            <a:r>
              <a:rPr lang="en-US" sz="1568" dirty="0">
                <a:solidFill>
                  <a:srgbClr val="000000"/>
                </a:solidFill>
              </a:rPr>
              <a:t>    }</a:t>
            </a:r>
          </a:p>
          <a:p>
            <a:r>
              <a:rPr lang="en-US" sz="1568" dirty="0">
                <a:solidFill>
                  <a:srgbClr val="000000"/>
                </a:solidFill>
              </a:rPr>
              <a:t>}</a:t>
            </a:r>
            <a:endParaRPr lang="en-US" sz="1568" dirty="0"/>
          </a:p>
        </p:txBody>
      </p:sp>
    </p:spTree>
    <p:extLst>
      <p:ext uri="{BB962C8B-B14F-4D97-AF65-F5344CB8AC3E}">
        <p14:creationId xmlns:p14="http://schemas.microsoft.com/office/powerpoint/2010/main" val="2737153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49F87E-4B11-45F0-97EF-094FCEE5286E}"/>
              </a:ext>
            </a:extLst>
          </p:cNvPr>
          <p:cNvSpPr/>
          <p:nvPr/>
        </p:nvSpPr>
        <p:spPr bwMode="auto">
          <a:xfrm>
            <a:off x="269239" y="1840159"/>
            <a:ext cx="11220396" cy="74401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Title 16"/>
          <p:cNvSpPr>
            <a:spLocks noGrp="1"/>
          </p:cNvSpPr>
          <p:nvPr>
            <p:ph type="title"/>
          </p:nvPr>
        </p:nvSpPr>
        <p:spPr/>
        <p:txBody>
          <a:bodyPr/>
          <a:lstStyle/>
          <a:p>
            <a:r>
              <a:rPr lang="en-US" dirty="0"/>
              <a:t>Deploying the template</a:t>
            </a:r>
          </a:p>
        </p:txBody>
      </p:sp>
      <p:sp>
        <p:nvSpPr>
          <p:cNvPr id="6" name="Text Placeholder 5"/>
          <p:cNvSpPr>
            <a:spLocks noGrp="1"/>
          </p:cNvSpPr>
          <p:nvPr>
            <p:ph type="body" sz="quarter" idx="11"/>
          </p:nvPr>
        </p:nvSpPr>
        <p:spPr>
          <a:xfrm>
            <a:off x="269239" y="1189495"/>
            <a:ext cx="11653523" cy="4857794"/>
          </a:xfrm>
        </p:spPr>
        <p:txBody>
          <a:bodyPr/>
          <a:lstStyle/>
          <a:p>
            <a:r>
              <a:rPr lang="en-US" dirty="0"/>
              <a:t>Powershell</a:t>
            </a:r>
          </a:p>
          <a:p>
            <a:pPr lvl="1"/>
            <a:r>
              <a:rPr lang="en-US" dirty="0">
                <a:solidFill>
                  <a:srgbClr val="0000FF"/>
                </a:solidFill>
                <a:latin typeface="Lucida Console" panose="020B0609040504020204" pitchFamily="49" charset="0"/>
              </a:rPr>
              <a:t>New-AzureRmResourceGroupDeployment</a:t>
            </a:r>
            <a:r>
              <a:rPr lang="en-US" dirty="0">
                <a:solidFill>
                  <a:prstClr val="black"/>
                </a:solidFill>
                <a:latin typeface="Lucida Console" panose="020B0609040504020204" pitchFamily="49" charset="0"/>
              </a:rPr>
              <a:t> </a:t>
            </a:r>
            <a:r>
              <a:rPr lang="en-US" dirty="0">
                <a:solidFill>
                  <a:srgbClr val="000080"/>
                </a:solidFill>
                <a:latin typeface="Lucida Console" panose="020B0609040504020204" pitchFamily="49" charset="0"/>
              </a:rPr>
              <a:t>-Name</a:t>
            </a:r>
            <a:r>
              <a:rPr lang="en-US" dirty="0">
                <a:solidFill>
                  <a:prstClr val="black"/>
                </a:solidFill>
                <a:latin typeface="Lucida Console" panose="020B0609040504020204" pitchFamily="49" charset="0"/>
              </a:rPr>
              <a:t> </a:t>
            </a:r>
            <a:r>
              <a:rPr lang="en-US" dirty="0" err="1">
                <a:solidFill>
                  <a:srgbClr val="8A2BE2"/>
                </a:solidFill>
                <a:latin typeface="Lucida Console" panose="020B0609040504020204" pitchFamily="49" charset="0"/>
              </a:rPr>
              <a:t>ExampleDeployment</a:t>
            </a:r>
            <a:r>
              <a:rPr lang="en-US" dirty="0">
                <a:solidFill>
                  <a:prstClr val="black"/>
                </a:solidFill>
                <a:latin typeface="Lucida Console" panose="020B0609040504020204" pitchFamily="49" charset="0"/>
              </a:rPr>
              <a:t> </a:t>
            </a:r>
            <a:r>
              <a:rPr lang="en-US" dirty="0">
                <a:solidFill>
                  <a:srgbClr val="000080"/>
                </a:solidFill>
                <a:latin typeface="Lucida Console" panose="020B0609040504020204" pitchFamily="49" charset="0"/>
              </a:rPr>
              <a:t>-ResourceGroupName</a:t>
            </a:r>
            <a:r>
              <a:rPr lang="en-US" dirty="0">
                <a:solidFill>
                  <a:prstClr val="black"/>
                </a:solidFill>
                <a:latin typeface="Lucida Console" panose="020B0609040504020204" pitchFamily="49" charset="0"/>
              </a:rPr>
              <a:t> </a:t>
            </a:r>
            <a:r>
              <a:rPr lang="en-US" dirty="0" err="1">
                <a:solidFill>
                  <a:srgbClr val="8A2BE2"/>
                </a:solidFill>
                <a:latin typeface="Lucida Console" panose="020B0609040504020204" pitchFamily="49" charset="0"/>
              </a:rPr>
              <a:t>ExampleResourceGroup</a:t>
            </a:r>
            <a:r>
              <a:rPr lang="en-US" dirty="0">
                <a:solidFill>
                  <a:prstClr val="black"/>
                </a:solidFill>
                <a:latin typeface="Lucida Console" panose="020B0609040504020204" pitchFamily="49" charset="0"/>
              </a:rPr>
              <a:t> </a:t>
            </a:r>
            <a:r>
              <a:rPr lang="en-US" dirty="0">
                <a:solidFill>
                  <a:srgbClr val="000080"/>
                </a:solidFill>
                <a:latin typeface="Lucida Console" panose="020B0609040504020204" pitchFamily="49" charset="0"/>
              </a:rPr>
              <a:t>-TemplateFile</a:t>
            </a:r>
            <a:r>
              <a:rPr lang="en-US" dirty="0">
                <a:solidFill>
                  <a:prstClr val="black"/>
                </a:solidFill>
                <a:latin typeface="Lucida Console" panose="020B0609040504020204" pitchFamily="49" charset="0"/>
              </a:rPr>
              <a:t> </a:t>
            </a:r>
            <a:r>
              <a:rPr lang="en-US" dirty="0">
                <a:solidFill>
                  <a:srgbClr val="A9A9A9"/>
                </a:solidFill>
                <a:latin typeface="Lucida Console" panose="020B0609040504020204" pitchFamily="49" charset="0"/>
              </a:rPr>
              <a:t>&lt;</a:t>
            </a:r>
            <a:r>
              <a:rPr lang="en-US" dirty="0" err="1">
                <a:solidFill>
                  <a:srgbClr val="8A2BE2"/>
                </a:solidFill>
                <a:latin typeface="Lucida Console" panose="020B0609040504020204" pitchFamily="49" charset="0"/>
              </a:rPr>
              <a:t>PathToTemplate</a:t>
            </a:r>
            <a:r>
              <a:rPr lang="en-US" dirty="0">
                <a:solidFill>
                  <a:srgbClr val="8A2BE2"/>
                </a:solidFill>
                <a:latin typeface="Lucida Console" panose="020B0609040504020204" pitchFamily="49" charset="0"/>
              </a:rPr>
              <a:t>&gt;</a:t>
            </a:r>
            <a:r>
              <a:rPr lang="en-US" dirty="0">
                <a:solidFill>
                  <a:prstClr val="black"/>
                </a:solidFill>
                <a:latin typeface="Lucida Console" panose="020B0609040504020204" pitchFamily="49" charset="0"/>
              </a:rPr>
              <a:t> </a:t>
            </a:r>
            <a:r>
              <a:rPr lang="en-US" dirty="0">
                <a:solidFill>
                  <a:srgbClr val="000080"/>
                </a:solidFill>
                <a:latin typeface="Lucida Console" panose="020B0609040504020204" pitchFamily="49" charset="0"/>
              </a:rPr>
              <a:t>-</a:t>
            </a:r>
            <a:endParaRPr lang="en-US" dirty="0">
              <a:solidFill>
                <a:srgbClr val="8A2BE2"/>
              </a:solidFill>
              <a:latin typeface="Lucida Console" panose="020B0609040504020204" pitchFamily="49" charset="0"/>
            </a:endParaRPr>
          </a:p>
          <a:p>
            <a:pPr lvl="1"/>
            <a:endParaRPr lang="en-US" dirty="0">
              <a:solidFill>
                <a:srgbClr val="8A2BE2"/>
              </a:solidFill>
              <a:latin typeface="Lucida Console" panose="020B0609040504020204" pitchFamily="49" charset="0"/>
            </a:endParaRPr>
          </a:p>
          <a:p>
            <a:r>
              <a:rPr lang="en-US" dirty="0"/>
              <a:t>Azure CLI</a:t>
            </a:r>
          </a:p>
          <a:p>
            <a:r>
              <a:rPr lang="en-US" sz="1961" dirty="0">
                <a:gradFill>
                  <a:gsLst>
                    <a:gs pos="1250">
                      <a:schemeClr val="tx1"/>
                    </a:gs>
                    <a:gs pos="100000">
                      <a:schemeClr val="tx1"/>
                    </a:gs>
                  </a:gsLst>
                  <a:lin ang="5400000" scaled="0"/>
                </a:gradFill>
                <a:latin typeface="+mn-lt"/>
              </a:rPr>
              <a:t>azure group deployment create -f "c:\MyTemplates\example.json" -g </a:t>
            </a:r>
            <a:r>
              <a:rPr lang="en-US" sz="1961" dirty="0" err="1">
                <a:gradFill>
                  <a:gsLst>
                    <a:gs pos="1250">
                      <a:schemeClr val="tx1"/>
                    </a:gs>
                    <a:gs pos="100000">
                      <a:schemeClr val="tx1"/>
                    </a:gs>
                  </a:gsLst>
                  <a:lin ang="5400000" scaled="0"/>
                </a:gradFill>
                <a:latin typeface="+mn-lt"/>
              </a:rPr>
              <a:t>examplegroup</a:t>
            </a:r>
            <a:r>
              <a:rPr lang="en-US" sz="1961" dirty="0">
                <a:gradFill>
                  <a:gsLst>
                    <a:gs pos="1250">
                      <a:schemeClr val="tx1"/>
                    </a:gs>
                    <a:gs pos="100000">
                      <a:schemeClr val="tx1"/>
                    </a:gs>
                  </a:gsLst>
                  <a:lin ang="5400000" scaled="0"/>
                </a:gradFill>
                <a:latin typeface="+mn-lt"/>
              </a:rPr>
              <a:t> </a:t>
            </a:r>
          </a:p>
          <a:p>
            <a:r>
              <a:rPr lang="en-US" sz="1961" dirty="0">
                <a:gradFill>
                  <a:gsLst>
                    <a:gs pos="1250">
                      <a:schemeClr val="tx1"/>
                    </a:gs>
                    <a:gs pos="100000">
                      <a:schemeClr val="tx1"/>
                    </a:gs>
                  </a:gsLst>
                  <a:lin ang="5400000" scaled="0"/>
                </a:gradFill>
                <a:latin typeface="+mn-lt"/>
              </a:rPr>
              <a:t>-n </a:t>
            </a:r>
            <a:r>
              <a:rPr lang="en-US" sz="1961" dirty="0" err="1">
                <a:gradFill>
                  <a:gsLst>
                    <a:gs pos="1250">
                      <a:schemeClr val="tx1"/>
                    </a:gs>
                    <a:gs pos="100000">
                      <a:schemeClr val="tx1"/>
                    </a:gs>
                  </a:gsLst>
                  <a:lin ang="5400000" scaled="0"/>
                </a:gradFill>
                <a:latin typeface="+mn-lt"/>
              </a:rPr>
              <a:t>exampledeployment</a:t>
            </a:r>
            <a:endParaRPr lang="en-US" sz="1961" dirty="0">
              <a:gradFill>
                <a:gsLst>
                  <a:gs pos="1250">
                    <a:schemeClr val="tx1"/>
                  </a:gs>
                  <a:gs pos="100000">
                    <a:schemeClr val="tx1"/>
                  </a:gs>
                </a:gsLst>
                <a:lin ang="5400000" scaled="0"/>
              </a:gradFill>
              <a:latin typeface="+mn-lt"/>
            </a:endParaRPr>
          </a:p>
          <a:p>
            <a:endParaRPr lang="en-US" sz="1961" dirty="0">
              <a:gradFill>
                <a:gsLst>
                  <a:gs pos="1250">
                    <a:schemeClr val="tx1"/>
                  </a:gs>
                  <a:gs pos="100000">
                    <a:schemeClr val="tx1"/>
                  </a:gs>
                </a:gsLst>
                <a:lin ang="5400000" scaled="0"/>
              </a:gradFill>
              <a:latin typeface="+mn-lt"/>
            </a:endParaRPr>
          </a:p>
          <a:p>
            <a:r>
              <a:rPr lang="en-US" dirty="0"/>
              <a:t>REST API</a:t>
            </a:r>
          </a:p>
          <a:p>
            <a:pPr lvl="1"/>
            <a:r>
              <a:rPr lang="en-US" dirty="0"/>
              <a:t>PUT /subscriptions/{</a:t>
            </a:r>
            <a:r>
              <a:rPr lang="en-US" dirty="0" err="1"/>
              <a:t>subscriptionId</a:t>
            </a:r>
            <a:r>
              <a:rPr lang="en-US" dirty="0"/>
              <a:t>}/</a:t>
            </a:r>
            <a:r>
              <a:rPr lang="en-US" dirty="0" err="1"/>
              <a:t>resourcegroups</a:t>
            </a:r>
            <a:r>
              <a:rPr lang="en-US" dirty="0"/>
              <a:t>/{</a:t>
            </a:r>
            <a:r>
              <a:rPr lang="en-US" dirty="0" err="1"/>
              <a:t>resourceGroupName</a:t>
            </a:r>
            <a:r>
              <a:rPr lang="en-US" dirty="0"/>
              <a:t>}/providers/</a:t>
            </a:r>
            <a:r>
              <a:rPr lang="en-US" dirty="0" err="1"/>
              <a:t>Microsoft.Resources</a:t>
            </a:r>
            <a:r>
              <a:rPr lang="en-US" dirty="0"/>
              <a:t>/deployments/{</a:t>
            </a:r>
            <a:r>
              <a:rPr lang="en-US" dirty="0" err="1"/>
              <a:t>deploymentName</a:t>
            </a:r>
            <a:r>
              <a:rPr lang="en-US" dirty="0"/>
              <a:t>}?</a:t>
            </a:r>
            <a:r>
              <a:rPr lang="en-US" dirty="0" err="1"/>
              <a:t>api</a:t>
            </a:r>
            <a:r>
              <a:rPr lang="en-US" dirty="0"/>
              <a:t>-version=2016-09-01</a:t>
            </a:r>
          </a:p>
        </p:txBody>
      </p:sp>
      <p:sp>
        <p:nvSpPr>
          <p:cNvPr id="4" name="Rectangle 3">
            <a:extLst>
              <a:ext uri="{FF2B5EF4-FFF2-40B4-BE49-F238E27FC236}">
                <a16:creationId xmlns:a16="http://schemas.microsoft.com/office/drawing/2014/main" id="{9E3B7533-447A-4ADA-B053-1AFE074A0AA2}"/>
              </a:ext>
            </a:extLst>
          </p:cNvPr>
          <p:cNvSpPr/>
          <p:nvPr/>
        </p:nvSpPr>
        <p:spPr bwMode="auto">
          <a:xfrm>
            <a:off x="266921" y="3350907"/>
            <a:ext cx="11313586" cy="922920"/>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505050"/>
                </a:solidFill>
                <a:effectLst/>
                <a:uLnTx/>
                <a:uFillTx/>
                <a:latin typeface="Segoe UI"/>
                <a:ea typeface="+mn-ea"/>
                <a:cs typeface="+mn-cs"/>
              </a:rPr>
              <a:t>az</a:t>
            </a:r>
            <a:r>
              <a:rPr kumimoji="0" lang="en-US" sz="2000" b="0" i="0" u="none" strike="noStrike" kern="1200" cap="none" spc="0" normalizeH="0" baseline="0" noProof="0" dirty="0">
                <a:ln>
                  <a:noFill/>
                </a:ln>
                <a:solidFill>
                  <a:srgbClr val="505050"/>
                </a:solidFill>
                <a:effectLst/>
                <a:uLnTx/>
                <a:uFillTx/>
                <a:latin typeface="Segoe UI"/>
                <a:ea typeface="+mn-ea"/>
                <a:cs typeface="+mn-cs"/>
              </a:rPr>
              <a:t> group deployment create -f "c:\MyTemplates\example.json" -g </a:t>
            </a:r>
            <a:r>
              <a:rPr kumimoji="0" lang="en-US" sz="2000" b="0" i="0" u="none" strike="noStrike" kern="1200" cap="none" spc="0" normalizeH="0" baseline="0" noProof="0" dirty="0" err="1">
                <a:ln>
                  <a:noFill/>
                </a:ln>
                <a:solidFill>
                  <a:srgbClr val="505050"/>
                </a:solidFill>
                <a:effectLst/>
                <a:uLnTx/>
                <a:uFillTx/>
                <a:latin typeface="Segoe UI"/>
                <a:ea typeface="+mn-ea"/>
                <a:cs typeface="+mn-cs"/>
              </a:rPr>
              <a:t>examplegroup</a:t>
            </a:r>
            <a:r>
              <a:rPr kumimoji="0" lang="en-US" sz="2000" b="0" i="0" u="none" strike="noStrike" kern="1200" cap="none" spc="0" normalizeH="0" baseline="0" noProof="0" dirty="0">
                <a:ln>
                  <a:noFill/>
                </a:ln>
                <a:solidFill>
                  <a:srgbClr val="505050"/>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-n </a:t>
            </a:r>
            <a:r>
              <a:rPr kumimoji="0" lang="en-US" sz="2000" b="0" i="0" u="none" strike="noStrike" kern="1200" cap="none" spc="0" normalizeH="0" baseline="0" noProof="0" dirty="0" err="1">
                <a:ln>
                  <a:noFill/>
                </a:ln>
                <a:solidFill>
                  <a:srgbClr val="505050"/>
                </a:solidFill>
                <a:effectLst/>
                <a:uLnTx/>
                <a:uFillTx/>
                <a:latin typeface="Segoe UI"/>
                <a:ea typeface="+mn-ea"/>
                <a:cs typeface="+mn-cs"/>
              </a:rPr>
              <a:t>exampledeployment</a:t>
            </a: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576434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84817F-9B4D-4453-B4C0-C24C4D12B1F8}"/>
              </a:ext>
            </a:extLst>
          </p:cNvPr>
          <p:cNvSpPr>
            <a:spLocks noGrp="1"/>
          </p:cNvSpPr>
          <p:nvPr>
            <p:ph type="body" sz="quarter" idx="10"/>
          </p:nvPr>
        </p:nvSpPr>
        <p:spPr>
          <a:xfrm>
            <a:off x="269240" y="1189176"/>
            <a:ext cx="11653523" cy="5315366"/>
          </a:xfrm>
        </p:spPr>
        <p:txBody>
          <a:bodyPr/>
          <a:lstStyle/>
          <a:p>
            <a:endParaRPr lang="en-US" dirty="0"/>
          </a:p>
          <a:p>
            <a:r>
              <a:rPr lang="en-US" dirty="0"/>
              <a:t>Visual Studio</a:t>
            </a:r>
          </a:p>
          <a:p>
            <a:r>
              <a:rPr lang="en-US" dirty="0"/>
              <a:t>Visual Studio Code</a:t>
            </a:r>
          </a:p>
          <a:p>
            <a:r>
              <a:rPr lang="en-US" dirty="0"/>
              <a:t>PowerShell / CLI</a:t>
            </a:r>
          </a:p>
          <a:p>
            <a:r>
              <a:rPr lang="en-US" dirty="0"/>
              <a:t>VSTS</a:t>
            </a:r>
          </a:p>
          <a:p>
            <a:endParaRPr lang="en-US" sz="1400" dirty="0"/>
          </a:p>
          <a:p>
            <a:r>
              <a:rPr lang="en-US" sz="3200" dirty="0">
                <a:hlinkClick r:id="rId3"/>
              </a:rPr>
              <a:t>https://docs.microsoft.com/en-us/azure/azure-resource-manager/resource-group-template-functions</a:t>
            </a:r>
            <a:r>
              <a:rPr lang="en-US" sz="3200" dirty="0"/>
              <a:t> </a:t>
            </a:r>
          </a:p>
          <a:p>
            <a:r>
              <a:rPr lang="en-US" sz="3200" dirty="0">
                <a:hlinkClick r:id="rId4"/>
              </a:rPr>
              <a:t>https://docs.microsoft.com/en-us/azure/templates/</a:t>
            </a:r>
            <a:r>
              <a:rPr lang="en-US" sz="3200" dirty="0"/>
              <a:t> </a:t>
            </a:r>
          </a:p>
        </p:txBody>
      </p:sp>
      <p:sp>
        <p:nvSpPr>
          <p:cNvPr id="3" name="Title 2">
            <a:extLst>
              <a:ext uri="{FF2B5EF4-FFF2-40B4-BE49-F238E27FC236}">
                <a16:creationId xmlns:a16="http://schemas.microsoft.com/office/drawing/2014/main" id="{40082725-7D16-449E-B11E-9FF1EE49EDA6}"/>
              </a:ext>
            </a:extLst>
          </p:cNvPr>
          <p:cNvSpPr>
            <a:spLocks noGrp="1"/>
          </p:cNvSpPr>
          <p:nvPr>
            <p:ph type="title"/>
          </p:nvPr>
        </p:nvSpPr>
        <p:spPr/>
        <p:txBody>
          <a:bodyPr/>
          <a:lstStyle/>
          <a:p>
            <a:r>
              <a:rPr lang="en-US" dirty="0"/>
              <a:t>Template Tools ( </a:t>
            </a:r>
            <a:r>
              <a:rPr lang="en-US" dirty="0">
                <a:hlinkClick r:id="rId5"/>
              </a:rPr>
              <a:t>http://aka.ms/azuretools</a:t>
            </a:r>
            <a:r>
              <a:rPr lang="en-US" dirty="0"/>
              <a:t> )</a:t>
            </a:r>
          </a:p>
        </p:txBody>
      </p:sp>
    </p:spTree>
    <p:extLst>
      <p:ext uri="{BB962C8B-B14F-4D97-AF65-F5344CB8AC3E}">
        <p14:creationId xmlns:p14="http://schemas.microsoft.com/office/powerpoint/2010/main" val="290244230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7BC7268-C054-493A-83F5-9A2863D09E8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6349F75-E75C-4B49-BCB0-8DBC2C227973}"/>
              </a:ext>
            </a:extLst>
          </p:cNvPr>
          <p:cNvSpPr>
            <a:spLocks noGrp="1"/>
          </p:cNvSpPr>
          <p:nvPr>
            <p:ph type="title"/>
          </p:nvPr>
        </p:nvSpPr>
        <p:spPr>
          <a:xfrm>
            <a:off x="-101912" y="0"/>
            <a:ext cx="10515600" cy="1325563"/>
          </a:xfrm>
        </p:spPr>
        <p:txBody>
          <a:bodyPr>
            <a:normAutofit fontScale="90000"/>
          </a:bodyPr>
          <a:lstStyle/>
          <a:p>
            <a:r>
              <a:rPr lang="en-US" sz="6600" dirty="0">
                <a:ln>
                  <a:solidFill>
                    <a:schemeClr val="tx1">
                      <a:lumMod val="85000"/>
                      <a:lumOff val="15000"/>
                    </a:schemeClr>
                  </a:solidFill>
                </a:ln>
                <a:solidFill>
                  <a:schemeClr val="bg1">
                    <a:lumMod val="95000"/>
                  </a:schemeClr>
                </a:solidFill>
                <a:latin typeface="Segoe UI Semibold" panose="020B0702040204020203" pitchFamily="34" charset="0"/>
                <a:cs typeface="Segoe UI Semibold" panose="020B0702040204020203" pitchFamily="34" charset="0"/>
              </a:rPr>
              <a:t>You will get your hands dirty</a:t>
            </a:r>
          </a:p>
        </p:txBody>
      </p:sp>
    </p:spTree>
    <p:extLst>
      <p:ext uri="{BB962C8B-B14F-4D97-AF65-F5344CB8AC3E}">
        <p14:creationId xmlns:p14="http://schemas.microsoft.com/office/powerpoint/2010/main" val="29537413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3627596"/>
          </a:xfrm>
        </p:spPr>
        <p:txBody>
          <a:bodyPr/>
          <a:lstStyle/>
          <a:p>
            <a:r>
              <a:rPr lang="en-US" dirty="0"/>
              <a:t>Create a template that:</a:t>
            </a:r>
          </a:p>
          <a:p>
            <a:pPr lvl="1"/>
            <a:r>
              <a:rPr lang="en-US" dirty="0"/>
              <a:t>Takes one input parameter</a:t>
            </a:r>
          </a:p>
          <a:p>
            <a:pPr lvl="1"/>
            <a:r>
              <a:rPr lang="en-US" dirty="0"/>
              <a:t>Returns one output value</a:t>
            </a:r>
          </a:p>
          <a:p>
            <a:r>
              <a:rPr lang="en-US" dirty="0"/>
              <a:t>Deploy it from PowerShell </a:t>
            </a:r>
          </a:p>
          <a:p>
            <a:r>
              <a:rPr lang="en-US" dirty="0"/>
              <a:t>Deploy it from Azure CLI</a:t>
            </a:r>
          </a:p>
          <a:p>
            <a:endParaRPr lang="en-US" dirty="0"/>
          </a:p>
        </p:txBody>
      </p:sp>
      <p:sp>
        <p:nvSpPr>
          <p:cNvPr id="3" name="Title 2"/>
          <p:cNvSpPr>
            <a:spLocks noGrp="1"/>
          </p:cNvSpPr>
          <p:nvPr>
            <p:ph type="title"/>
          </p:nvPr>
        </p:nvSpPr>
        <p:spPr/>
        <p:txBody>
          <a:bodyPr/>
          <a:lstStyle/>
          <a:p>
            <a:r>
              <a:rPr lang="en-US" dirty="0"/>
              <a:t>Challenge #1</a:t>
            </a:r>
            <a:br>
              <a:rPr lang="en-US" dirty="0"/>
            </a:br>
            <a:r>
              <a:rPr lang="en-US" sz="3600" dirty="0">
                <a:solidFill>
                  <a:srgbClr val="0078D7"/>
                </a:solidFill>
              </a:rPr>
              <a:t>Step 2: Create a “Hello World” template</a:t>
            </a:r>
            <a:endParaRPr lang="en-US" dirty="0">
              <a:solidFill>
                <a:srgbClr val="0078D7"/>
              </a:solidFill>
            </a:endParaRPr>
          </a:p>
        </p:txBody>
      </p:sp>
    </p:spTree>
    <p:extLst>
      <p:ext uri="{BB962C8B-B14F-4D97-AF65-F5344CB8AC3E}">
        <p14:creationId xmlns:p14="http://schemas.microsoft.com/office/powerpoint/2010/main" val="247111855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Recap</a:t>
            </a:r>
          </a:p>
        </p:txBody>
      </p:sp>
      <p:sp>
        <p:nvSpPr>
          <p:cNvPr id="3" name="Content Placeholder 2"/>
          <p:cNvSpPr>
            <a:spLocks noGrp="1"/>
          </p:cNvSpPr>
          <p:nvPr>
            <p:ph idx="1"/>
          </p:nvPr>
        </p:nvSpPr>
        <p:spPr/>
        <p:txBody>
          <a:bodyPr>
            <a:normAutofit/>
          </a:bodyPr>
          <a:lstStyle/>
          <a:p>
            <a:r>
              <a:rPr lang="en-US" dirty="0"/>
              <a:t>Create a blank template with your favorite text editor</a:t>
            </a:r>
          </a:p>
          <a:p>
            <a:pPr marL="0" indent="0" algn="ctr">
              <a:buNone/>
            </a:pPr>
            <a:r>
              <a:rPr lang="en-US" sz="1400" dirty="0"/>
              <a:t>Complete walk-through : </a:t>
            </a:r>
            <a:r>
              <a:rPr lang="en-US" sz="1400" dirty="0">
                <a:hlinkClick r:id="rId3"/>
              </a:rPr>
              <a:t>https://docs.microsoft.com/en-us/azure/azure-resource-manager/resource-group-authoring-templates</a:t>
            </a:r>
            <a:endParaRPr lang="en-US" sz="1400" dirty="0"/>
          </a:p>
          <a:p>
            <a:pPr marL="0" indent="0">
              <a:buNone/>
            </a:pPr>
            <a:r>
              <a:rPr lang="en-US" sz="1400" b="1" dirty="0">
                <a:latin typeface="Consolas" charset="0"/>
                <a:cs typeface="Courier New" panose="02070309020205020404" pitchFamily="49" charset="0"/>
              </a:rPr>
              <a:t>{</a:t>
            </a:r>
            <a:endParaRPr lang="en-US" sz="1400" b="1" dirty="0">
              <a:latin typeface="Consolas" charset="0"/>
              <a:ea typeface="Consolas" charset="0"/>
              <a:cs typeface="Consolas" charset="0"/>
            </a:endParaRPr>
          </a:p>
          <a:p>
            <a:pPr marL="0" indent="0">
              <a:buNone/>
            </a:pPr>
            <a:r>
              <a:rPr lang="en-US" sz="1400" b="1" dirty="0">
                <a:latin typeface="Consolas" charset="0"/>
                <a:ea typeface="Consolas" charset="0"/>
                <a:cs typeface="Consolas" charset="0"/>
              </a:rPr>
              <a:t>   </a:t>
            </a:r>
            <a:r>
              <a:rPr lang="en-US" sz="1400" b="1" dirty="0">
                <a:latin typeface="Consolas" charset="0"/>
                <a:cs typeface="Courier New" panose="02070309020205020404" pitchFamily="49" charset="0"/>
              </a:rPr>
              <a:t>"$schema": "http://schema.management.azure.com/schemas/2015-01-01/</a:t>
            </a:r>
            <a:r>
              <a:rPr lang="en-US" sz="1400" b="1" dirty="0" err="1">
                <a:latin typeface="Consolas" charset="0"/>
                <a:cs typeface="Courier New" panose="02070309020205020404" pitchFamily="49" charset="0"/>
              </a:rPr>
              <a:t>deploymentTemplate.json</a:t>
            </a:r>
            <a:r>
              <a:rPr lang="en-US" sz="1400" b="1" dirty="0">
                <a:latin typeface="Consolas" charset="0"/>
                <a:cs typeface="Courier New" panose="02070309020205020404" pitchFamily="49" charset="0"/>
              </a:rPr>
              <a:t>#",</a:t>
            </a:r>
            <a:endParaRPr lang="en-US" sz="1400" b="1" dirty="0">
              <a:latin typeface="Consolas" charset="0"/>
              <a:ea typeface="Consolas" charset="0"/>
              <a:cs typeface="Consolas" charset="0"/>
            </a:endParaRPr>
          </a:p>
          <a:p>
            <a:pPr marL="0" indent="0">
              <a:buNone/>
            </a:pPr>
            <a:r>
              <a:rPr lang="en-US" sz="1400" b="1" dirty="0">
                <a:latin typeface="Consolas" charset="0"/>
                <a:ea typeface="Consolas" charset="0"/>
                <a:cs typeface="Consolas" charset="0"/>
              </a:rPr>
              <a:t>   </a:t>
            </a:r>
            <a:r>
              <a:rPr lang="en-US" sz="1400" b="1" dirty="0">
                <a:latin typeface="Consolas" charset="0"/>
                <a:cs typeface="Courier New" panose="02070309020205020404" pitchFamily="49" charset="0"/>
              </a:rPr>
              <a:t>"contentVersion": "",</a:t>
            </a:r>
            <a:endParaRPr lang="en-US" sz="1400" b="1" dirty="0">
              <a:latin typeface="Consolas" charset="0"/>
              <a:ea typeface="Consolas" charset="0"/>
              <a:cs typeface="Consolas" charset="0"/>
            </a:endParaRPr>
          </a:p>
          <a:p>
            <a:pPr marL="0" indent="0">
              <a:buNone/>
            </a:pPr>
            <a:r>
              <a:rPr lang="en-US" sz="1400" b="1" dirty="0">
                <a:latin typeface="Consolas" charset="0"/>
                <a:ea typeface="Consolas" charset="0"/>
                <a:cs typeface="Consolas" charset="0"/>
              </a:rPr>
              <a:t>   </a:t>
            </a:r>
            <a:r>
              <a:rPr lang="en-US" sz="1400" b="1" dirty="0">
                <a:latin typeface="Consolas" charset="0"/>
                <a:cs typeface="Courier New" panose="02070309020205020404" pitchFamily="49" charset="0"/>
              </a:rPr>
              <a:t>"parameters": {  },</a:t>
            </a:r>
            <a:endParaRPr lang="en-US" sz="1400" b="1" dirty="0">
              <a:latin typeface="Consolas" charset="0"/>
              <a:ea typeface="Consolas" charset="0"/>
              <a:cs typeface="Consolas" charset="0"/>
            </a:endParaRPr>
          </a:p>
          <a:p>
            <a:pPr marL="0" indent="0">
              <a:buNone/>
            </a:pPr>
            <a:r>
              <a:rPr lang="en-US" sz="1400" b="1" dirty="0">
                <a:latin typeface="Consolas" charset="0"/>
                <a:ea typeface="Consolas" charset="0"/>
                <a:cs typeface="Consolas" charset="0"/>
              </a:rPr>
              <a:t>   </a:t>
            </a:r>
            <a:r>
              <a:rPr lang="en-US" sz="1400" b="1" dirty="0">
                <a:latin typeface="Consolas" charset="0"/>
                <a:cs typeface="Courier New" panose="02070309020205020404" pitchFamily="49" charset="0"/>
              </a:rPr>
              <a:t>"variables": {  },</a:t>
            </a:r>
            <a:endParaRPr lang="en-US" sz="1400" b="1" dirty="0">
              <a:latin typeface="Consolas" charset="0"/>
              <a:ea typeface="Consolas" charset="0"/>
              <a:cs typeface="Consolas" charset="0"/>
            </a:endParaRPr>
          </a:p>
          <a:p>
            <a:pPr marL="0" indent="0">
              <a:buNone/>
            </a:pPr>
            <a:r>
              <a:rPr lang="en-US" sz="1400" b="1" dirty="0">
                <a:latin typeface="Consolas" charset="0"/>
                <a:ea typeface="Consolas" charset="0"/>
                <a:cs typeface="Consolas" charset="0"/>
              </a:rPr>
              <a:t>   </a:t>
            </a:r>
            <a:r>
              <a:rPr lang="en-US" sz="1400" b="1" dirty="0">
                <a:latin typeface="Consolas" charset="0"/>
                <a:cs typeface="Courier New" panose="02070309020205020404" pitchFamily="49" charset="0"/>
              </a:rPr>
              <a:t>"resources": [  ],</a:t>
            </a:r>
            <a:endParaRPr lang="en-US" sz="1400" b="1" dirty="0">
              <a:latin typeface="Consolas" charset="0"/>
              <a:ea typeface="Consolas" charset="0"/>
              <a:cs typeface="Consolas" charset="0"/>
            </a:endParaRPr>
          </a:p>
          <a:p>
            <a:pPr marL="0" indent="0">
              <a:buNone/>
            </a:pPr>
            <a:r>
              <a:rPr lang="en-US" sz="1400" b="1" dirty="0">
                <a:latin typeface="Consolas" charset="0"/>
                <a:ea typeface="Consolas" charset="0"/>
                <a:cs typeface="Consolas" charset="0"/>
              </a:rPr>
              <a:t>   </a:t>
            </a:r>
            <a:r>
              <a:rPr lang="en-US" sz="1400" b="1" dirty="0">
                <a:latin typeface="Consolas" charset="0"/>
                <a:cs typeface="Courier New" panose="02070309020205020404" pitchFamily="49" charset="0"/>
              </a:rPr>
              <a:t>"outputs": {  }</a:t>
            </a:r>
            <a:endParaRPr lang="en-US" sz="1400" b="1" dirty="0">
              <a:latin typeface="Consolas" charset="0"/>
              <a:ea typeface="Consolas" charset="0"/>
              <a:cs typeface="Consolas" charset="0"/>
            </a:endParaRPr>
          </a:p>
          <a:p>
            <a:pPr marL="0" indent="0">
              <a:buNone/>
            </a:pPr>
            <a:r>
              <a:rPr lang="en-US" sz="1400" b="1" dirty="0">
                <a:latin typeface="Consolas" charset="0"/>
                <a:cs typeface="Courier New" panose="02070309020205020404" pitchFamily="49" charset="0"/>
              </a:rPr>
              <a:t>}</a:t>
            </a:r>
            <a:endParaRPr lang="en-US" sz="1400" b="1" dirty="0">
              <a:latin typeface="Consolas" charset="0"/>
              <a:ea typeface="Consolas" charset="0"/>
              <a:cs typeface="Consolas" charset="0"/>
            </a:endParaRPr>
          </a:p>
          <a:p>
            <a:r>
              <a:rPr lang="en-US" dirty="0"/>
              <a:t>Strip away the details and the template core is seen above</a:t>
            </a:r>
          </a:p>
        </p:txBody>
      </p:sp>
    </p:spTree>
    <p:extLst>
      <p:ext uri="{BB962C8B-B14F-4D97-AF65-F5344CB8AC3E}">
        <p14:creationId xmlns:p14="http://schemas.microsoft.com/office/powerpoint/2010/main" val="2660844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down)">
                                      <p:cBhvr>
                                        <p:cTn id="19" dur="500"/>
                                        <p:tgtEl>
                                          <p:spTgt spid="3">
                                            <p:txEl>
                                              <p:pRg st="4" end="4"/>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down)">
                                      <p:cBhvr>
                                        <p:cTn id="22" dur="500"/>
                                        <p:tgtEl>
                                          <p:spTgt spid="3">
                                            <p:txEl>
                                              <p:pRg st="5" end="5"/>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wipe(down)">
                                      <p:cBhvr>
                                        <p:cTn id="25" dur="500"/>
                                        <p:tgtEl>
                                          <p:spTgt spid="3">
                                            <p:txEl>
                                              <p:pRg st="6" end="6"/>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wipe(down)">
                                      <p:cBhvr>
                                        <p:cTn id="28" dur="500"/>
                                        <p:tgtEl>
                                          <p:spTgt spid="3">
                                            <p:txEl>
                                              <p:pRg st="7" end="7"/>
                                            </p:txEl>
                                          </p:spTgt>
                                        </p:tgtEl>
                                      </p:cBhvr>
                                    </p:animEffect>
                                  </p:childTnLst>
                                </p:cTn>
                              </p:par>
                              <p:par>
                                <p:cTn id="29" presetID="22" presetClass="entr" presetSubtype="4"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wipe(down)">
                                      <p:cBhvr>
                                        <p:cTn id="31" dur="500"/>
                                        <p:tgtEl>
                                          <p:spTgt spid="3">
                                            <p:txEl>
                                              <p:pRg st="8" end="8"/>
                                            </p:txEl>
                                          </p:spTgt>
                                        </p:tgtEl>
                                      </p:cBhvr>
                                    </p:animEffect>
                                  </p:childTnLst>
                                </p:cTn>
                              </p:par>
                              <p:par>
                                <p:cTn id="32" presetID="22" presetClass="entr" presetSubtype="4"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wipe(down)">
                                      <p:cBhvr>
                                        <p:cTn id="34" dur="500"/>
                                        <p:tgtEl>
                                          <p:spTgt spid="3">
                                            <p:txEl>
                                              <p:pRg st="9" end="9"/>
                                            </p:txEl>
                                          </p:spTgt>
                                        </p:tgtEl>
                                      </p:cBhvr>
                                    </p:animEffect>
                                  </p:childTnLst>
                                </p:cTn>
                              </p:par>
                              <p:par>
                                <p:cTn id="35" presetID="22" presetClass="entr" presetSubtype="4"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wipe(down)">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3A0A9E-193A-4BBA-8231-C0558FBAC815}"/>
              </a:ext>
            </a:extLst>
          </p:cNvPr>
          <p:cNvSpPr>
            <a:spLocks noGrp="1"/>
          </p:cNvSpPr>
          <p:nvPr>
            <p:ph type="body" sz="quarter" idx="10"/>
          </p:nvPr>
        </p:nvSpPr>
        <p:spPr>
          <a:xfrm>
            <a:off x="269239" y="1189177"/>
            <a:ext cx="11653523" cy="4046236"/>
          </a:xfrm>
        </p:spPr>
        <p:txBody>
          <a:bodyPr/>
          <a:lstStyle/>
          <a:p>
            <a:r>
              <a:rPr lang="en-US" dirty="0"/>
              <a:t>Code Editors</a:t>
            </a:r>
          </a:p>
          <a:p>
            <a:r>
              <a:rPr lang="en-US"/>
              <a:t>Resource Explorer</a:t>
            </a:r>
            <a:endParaRPr lang="en-US" dirty="0"/>
          </a:p>
          <a:p>
            <a:r>
              <a:rPr lang="en-US" dirty="0"/>
              <a:t>Deployment output</a:t>
            </a:r>
          </a:p>
          <a:p>
            <a:r>
              <a:rPr lang="en-US" dirty="0"/>
              <a:t>Resource Group Deployments</a:t>
            </a:r>
          </a:p>
          <a:p>
            <a:r>
              <a:rPr lang="en-US" dirty="0"/>
              <a:t>Activity Logs</a:t>
            </a:r>
          </a:p>
          <a:p>
            <a:r>
              <a:rPr lang="en-US" dirty="0"/>
              <a:t>VM Extension Logs</a:t>
            </a:r>
          </a:p>
        </p:txBody>
      </p:sp>
      <p:sp>
        <p:nvSpPr>
          <p:cNvPr id="3" name="Title 2">
            <a:extLst>
              <a:ext uri="{FF2B5EF4-FFF2-40B4-BE49-F238E27FC236}">
                <a16:creationId xmlns:a16="http://schemas.microsoft.com/office/drawing/2014/main" id="{9427F2C5-AD45-44B6-A7C5-7FA49E10A7B2}"/>
              </a:ext>
            </a:extLst>
          </p:cNvPr>
          <p:cNvSpPr>
            <a:spLocks noGrp="1"/>
          </p:cNvSpPr>
          <p:nvPr>
            <p:ph type="title"/>
          </p:nvPr>
        </p:nvSpPr>
        <p:spPr/>
        <p:txBody>
          <a:bodyPr/>
          <a:lstStyle/>
          <a:p>
            <a:r>
              <a:rPr lang="en-US" dirty="0"/>
              <a:t>Debugging…</a:t>
            </a:r>
          </a:p>
        </p:txBody>
      </p:sp>
    </p:spTree>
    <p:extLst>
      <p:ext uri="{BB962C8B-B14F-4D97-AF65-F5344CB8AC3E}">
        <p14:creationId xmlns:p14="http://schemas.microsoft.com/office/powerpoint/2010/main" val="266942273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Creating a template</a:t>
            </a:r>
            <a:br>
              <a:rPr lang="en-US" dirty="0"/>
            </a:br>
            <a:r>
              <a:rPr lang="en-US" sz="2800" dirty="0">
                <a:solidFill>
                  <a:srgbClr val="FFC000"/>
                </a:solidFill>
              </a:rPr>
              <a:t>How to fish for template syntax…</a:t>
            </a:r>
            <a:endParaRPr lang="en-US" dirty="0">
              <a:solidFill>
                <a:srgbClr val="FFC000"/>
              </a:solidFill>
            </a:endParaRPr>
          </a:p>
        </p:txBody>
      </p:sp>
      <p:sp>
        <p:nvSpPr>
          <p:cNvPr id="6" name="Text Placeholder 5"/>
          <p:cNvSpPr>
            <a:spLocks noGrp="1"/>
          </p:cNvSpPr>
          <p:nvPr>
            <p:ph type="body" sz="quarter" idx="11"/>
          </p:nvPr>
        </p:nvSpPr>
        <p:spPr>
          <a:xfrm>
            <a:off x="271557" y="1695488"/>
            <a:ext cx="11653523" cy="4873001"/>
          </a:xfrm>
        </p:spPr>
        <p:txBody>
          <a:bodyPr/>
          <a:lstStyle/>
          <a:p>
            <a:r>
              <a:rPr lang="en-US" dirty="0"/>
              <a:t>Visual Studio code</a:t>
            </a:r>
          </a:p>
          <a:p>
            <a:pPr lvl="1"/>
            <a:r>
              <a:rPr lang="en-US" dirty="0"/>
              <a:t>ARM snippets plugin can inject template syntax for various Azure resources</a:t>
            </a:r>
          </a:p>
          <a:p>
            <a:pPr lvl="0">
              <a:buClr>
                <a:srgbClr val="FFFFFF"/>
              </a:buClr>
            </a:pPr>
            <a:r>
              <a:rPr lang="en-US" dirty="0">
                <a:gradFill>
                  <a:gsLst>
                    <a:gs pos="1250">
                      <a:srgbClr val="FFFFFF"/>
                    </a:gs>
                    <a:gs pos="100000">
                      <a:srgbClr val="FFFFFF"/>
                    </a:gs>
                  </a:gsLst>
                  <a:lin ang="5400000" scaled="0"/>
                </a:gradFill>
              </a:rPr>
              <a:t>Go to the docs!</a:t>
            </a:r>
            <a:br>
              <a:rPr lang="en-US" dirty="0">
                <a:gradFill>
                  <a:gsLst>
                    <a:gs pos="1250">
                      <a:srgbClr val="FFFFFF"/>
                    </a:gs>
                    <a:gs pos="100000">
                      <a:srgbClr val="FFFFFF"/>
                    </a:gs>
                  </a:gsLst>
                  <a:lin ang="5400000" scaled="0"/>
                </a:gradFill>
              </a:rPr>
            </a:br>
            <a:r>
              <a:rPr lang="en-US" sz="1961" dirty="0">
                <a:gradFill>
                  <a:gsLst>
                    <a:gs pos="1250">
                      <a:srgbClr val="FFFFFF"/>
                    </a:gs>
                    <a:gs pos="100000">
                      <a:srgbClr val="FFFFFF"/>
                    </a:gs>
                  </a:gsLst>
                  <a:lin ang="5400000" scaled="0"/>
                </a:gradFill>
                <a:latin typeface="Segoe UI"/>
                <a:hlinkClick r:id="rId3"/>
              </a:rPr>
              <a:t>https://docs.microsoft.com/en-us/azure/templates/</a:t>
            </a:r>
            <a:r>
              <a:rPr lang="en-US" sz="1961" dirty="0">
                <a:gradFill>
                  <a:gsLst>
                    <a:gs pos="1250">
                      <a:srgbClr val="FFFFFF"/>
                    </a:gs>
                    <a:gs pos="100000">
                      <a:srgbClr val="FFFFFF"/>
                    </a:gs>
                  </a:gsLst>
                  <a:lin ang="5400000" scaled="0"/>
                </a:gradFill>
                <a:latin typeface="Segoe UI"/>
              </a:rPr>
              <a:t>  </a:t>
            </a:r>
          </a:p>
          <a:p>
            <a:pPr lvl="1">
              <a:buClr>
                <a:srgbClr val="FFFFFF"/>
              </a:buClr>
            </a:pPr>
            <a:r>
              <a:rPr lang="en-US" sz="3600" dirty="0">
                <a:gradFill>
                  <a:gsLst>
                    <a:gs pos="1250">
                      <a:srgbClr val="FFFFFF"/>
                    </a:gs>
                    <a:gs pos="99000">
                      <a:srgbClr val="FFFFFF"/>
                    </a:gs>
                  </a:gsLst>
                  <a:lin ang="5400000" scaled="0"/>
                </a:gradFill>
                <a:latin typeface="Segoe UI Light"/>
              </a:rPr>
              <a:t>Export Template from portal before resource creation</a:t>
            </a:r>
          </a:p>
          <a:p>
            <a:pPr lvl="1">
              <a:buClr>
                <a:srgbClr val="FFFFFF"/>
              </a:buClr>
            </a:pPr>
            <a:r>
              <a:rPr lang="en-US" dirty="0">
                <a:gradFill>
                  <a:gsLst>
                    <a:gs pos="1250">
                      <a:srgbClr val="FFFFFF"/>
                    </a:gs>
                    <a:gs pos="100000">
                      <a:srgbClr val="FFFFFF"/>
                    </a:gs>
                  </a:gsLst>
                  <a:lin ang="5400000" scaled="0"/>
                </a:gradFill>
              </a:rPr>
              <a:t>Template will be parameterized for single resource</a:t>
            </a:r>
          </a:p>
          <a:p>
            <a:r>
              <a:rPr lang="en-US" dirty="0" err="1"/>
              <a:t>Quickstart</a:t>
            </a:r>
            <a:r>
              <a:rPr lang="en-US" dirty="0"/>
              <a:t> templates</a:t>
            </a:r>
          </a:p>
          <a:p>
            <a:pPr lvl="1"/>
            <a:r>
              <a:rPr lang="en-US" dirty="0">
                <a:solidFill>
                  <a:schemeClr val="tx1"/>
                </a:solidFill>
                <a:hlinkClick r:id="rId4"/>
              </a:rPr>
              <a:t>https://github.com/Azure/azure-quickstart-templates</a:t>
            </a:r>
            <a:endParaRPr lang="en-US" dirty="0"/>
          </a:p>
          <a:p>
            <a:pPr lvl="1"/>
            <a:r>
              <a:rPr lang="en-US" sz="3600" dirty="0">
                <a:gradFill>
                  <a:gsLst>
                    <a:gs pos="1250">
                      <a:schemeClr val="tx1"/>
                    </a:gs>
                    <a:gs pos="99000">
                      <a:schemeClr val="tx1"/>
                    </a:gs>
                  </a:gsLst>
                  <a:lin ang="5400000" scaled="0"/>
                </a:gradFill>
                <a:latin typeface="+mj-lt"/>
              </a:rPr>
              <a:t>Export Template from portal of existing Resource Group</a:t>
            </a:r>
          </a:p>
          <a:p>
            <a:pPr lvl="1"/>
            <a:r>
              <a:rPr lang="en-US" dirty="0"/>
              <a:t>To duplicate or slightly modify an existing template</a:t>
            </a:r>
          </a:p>
        </p:txBody>
      </p:sp>
    </p:spTree>
    <p:extLst>
      <p:ext uri="{BB962C8B-B14F-4D97-AF65-F5344CB8AC3E}">
        <p14:creationId xmlns:p14="http://schemas.microsoft.com/office/powerpoint/2010/main" val="3096376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2963504"/>
          </a:xfrm>
        </p:spPr>
        <p:txBody>
          <a:bodyPr/>
          <a:lstStyle/>
          <a:p>
            <a:r>
              <a:rPr lang="en-US" dirty="0"/>
              <a:t>Extend template to provision VNET w/one subnet</a:t>
            </a:r>
          </a:p>
          <a:p>
            <a:r>
              <a:rPr lang="en-US" dirty="0"/>
              <a:t>Template takes the following inputs:</a:t>
            </a:r>
          </a:p>
          <a:p>
            <a:pPr lvl="1"/>
            <a:r>
              <a:rPr lang="en-US" dirty="0"/>
              <a:t>Virtual Network Name and Address Prefix</a:t>
            </a:r>
          </a:p>
          <a:p>
            <a:pPr lvl="1"/>
            <a:r>
              <a:rPr lang="en-US" dirty="0"/>
              <a:t>Subnet Name and Address Prefix</a:t>
            </a:r>
          </a:p>
          <a:p>
            <a:r>
              <a:rPr lang="en-US" dirty="0"/>
              <a:t>Find an easier way to pass in parameters</a:t>
            </a:r>
          </a:p>
        </p:txBody>
      </p:sp>
      <p:sp>
        <p:nvSpPr>
          <p:cNvPr id="3" name="Title 2"/>
          <p:cNvSpPr>
            <a:spLocks noGrp="1"/>
          </p:cNvSpPr>
          <p:nvPr>
            <p:ph type="title"/>
          </p:nvPr>
        </p:nvSpPr>
        <p:spPr/>
        <p:txBody>
          <a:bodyPr/>
          <a:lstStyle/>
          <a:p>
            <a:r>
              <a:rPr lang="en-US" dirty="0"/>
              <a:t>Challenge #2</a:t>
            </a:r>
            <a:br>
              <a:rPr lang="en-US" dirty="0"/>
            </a:br>
            <a:r>
              <a:rPr lang="en-US" sz="3600" dirty="0">
                <a:solidFill>
                  <a:srgbClr val="0078D7"/>
                </a:solidFill>
              </a:rPr>
              <a:t>Deploy a simple network stack</a:t>
            </a:r>
            <a:endParaRPr lang="en-US" dirty="0">
              <a:solidFill>
                <a:srgbClr val="0078D7"/>
              </a:solidFill>
            </a:endParaRPr>
          </a:p>
        </p:txBody>
      </p:sp>
    </p:spTree>
    <p:extLst>
      <p:ext uri="{BB962C8B-B14F-4D97-AF65-F5344CB8AC3E}">
        <p14:creationId xmlns:p14="http://schemas.microsoft.com/office/powerpoint/2010/main" val="279542009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06003F-458F-4460-9FB7-3104FC647CB8}"/>
              </a:ext>
            </a:extLst>
          </p:cNvPr>
          <p:cNvSpPr>
            <a:spLocks noGrp="1"/>
          </p:cNvSpPr>
          <p:nvPr>
            <p:ph type="body" sz="quarter" idx="10"/>
          </p:nvPr>
        </p:nvSpPr>
        <p:spPr>
          <a:xfrm>
            <a:off x="269239" y="1189178"/>
            <a:ext cx="5826761" cy="4690515"/>
          </a:xfrm>
        </p:spPr>
        <p:txBody>
          <a:bodyPr/>
          <a:lstStyle/>
          <a:p>
            <a:r>
              <a:rPr lang="en-US" sz="2400" dirty="0"/>
              <a:t>Starting from scratch. . .</a:t>
            </a:r>
          </a:p>
          <a:p>
            <a:pPr lvl="1"/>
            <a:r>
              <a:rPr lang="en-US" sz="1400" dirty="0"/>
              <a:t>Leverage </a:t>
            </a:r>
            <a:r>
              <a:rPr lang="en-US" sz="1400" dirty="0" err="1"/>
              <a:t>QuickStarts</a:t>
            </a:r>
            <a:r>
              <a:rPr lang="en-US" sz="1400" dirty="0"/>
              <a:t>, Automation Script / Export, etc. to quickly get started</a:t>
            </a:r>
          </a:p>
          <a:p>
            <a:r>
              <a:rPr lang="en-US" sz="2400" dirty="0"/>
              <a:t>Over-parameterization (no </a:t>
            </a:r>
            <a:r>
              <a:rPr lang="en-US" sz="2400" dirty="0" err="1"/>
              <a:t>defaultValues</a:t>
            </a:r>
            <a:r>
              <a:rPr lang="en-US" sz="2400" dirty="0"/>
              <a:t>)</a:t>
            </a:r>
          </a:p>
          <a:p>
            <a:pPr lvl="1"/>
            <a:r>
              <a:rPr lang="en-US" sz="1400" dirty="0"/>
              <a:t>Use variables, functions/expressions, &amp; intelligent defaults!</a:t>
            </a:r>
          </a:p>
          <a:p>
            <a:r>
              <a:rPr lang="en-US" sz="2400" dirty="0"/>
              <a:t>Duplicating code</a:t>
            </a:r>
          </a:p>
          <a:p>
            <a:pPr lvl="1"/>
            <a:r>
              <a:rPr lang="en-US" sz="1400" dirty="0"/>
              <a:t>Copy/Pasting and Nesting instead of using copy loops &amp; functions/expressions</a:t>
            </a:r>
          </a:p>
          <a:p>
            <a:r>
              <a:rPr lang="en-US" sz="2400" dirty="0"/>
              <a:t>Variables for the sake of variables</a:t>
            </a:r>
          </a:p>
          <a:p>
            <a:pPr lvl="1"/>
            <a:r>
              <a:rPr lang="en-US" sz="1400" dirty="0"/>
              <a:t>“</a:t>
            </a:r>
            <a:r>
              <a:rPr lang="en-US" sz="1400" dirty="0" err="1"/>
              <a:t>vmName</a:t>
            </a:r>
            <a:r>
              <a:rPr lang="en-US" sz="1400" dirty="0"/>
              <a:t>” : “[parameters(‘</a:t>
            </a:r>
            <a:r>
              <a:rPr lang="en-US" sz="1400" dirty="0" err="1"/>
              <a:t>vmName</a:t>
            </a:r>
            <a:r>
              <a:rPr lang="en-US" sz="1400" dirty="0"/>
              <a:t>’)]”</a:t>
            </a:r>
          </a:p>
          <a:p>
            <a:r>
              <a:rPr lang="en-US" sz="2400" dirty="0"/>
              <a:t>Secrets in source</a:t>
            </a:r>
          </a:p>
          <a:p>
            <a:pPr lvl="1"/>
            <a:r>
              <a:rPr lang="en-US" sz="1400" dirty="0"/>
              <a:t>Use </a:t>
            </a:r>
            <a:r>
              <a:rPr lang="en-US" sz="1400" dirty="0" err="1"/>
              <a:t>KeyVault</a:t>
            </a:r>
            <a:r>
              <a:rPr lang="en-US" sz="1400" dirty="0"/>
              <a:t> and Managed Identity</a:t>
            </a:r>
          </a:p>
          <a:p>
            <a:r>
              <a:rPr lang="en-US" sz="2400" dirty="0"/>
              <a:t>Variables for </a:t>
            </a:r>
            <a:r>
              <a:rPr lang="en-US" sz="2400" dirty="0" err="1"/>
              <a:t>api</a:t>
            </a:r>
            <a:r>
              <a:rPr lang="en-US" sz="2400" dirty="0"/>
              <a:t>-version</a:t>
            </a:r>
          </a:p>
          <a:p>
            <a:pPr lvl="1"/>
            <a:r>
              <a:rPr lang="en-US" sz="1400" dirty="0"/>
              <a:t>New </a:t>
            </a:r>
            <a:r>
              <a:rPr lang="en-US" sz="1400" dirty="0" err="1"/>
              <a:t>api</a:t>
            </a:r>
            <a:r>
              <a:rPr lang="en-US" sz="1400" dirty="0"/>
              <a:t>-version represents an updated payload</a:t>
            </a:r>
          </a:p>
        </p:txBody>
      </p:sp>
      <p:sp>
        <p:nvSpPr>
          <p:cNvPr id="3" name="Title 2">
            <a:extLst>
              <a:ext uri="{FF2B5EF4-FFF2-40B4-BE49-F238E27FC236}">
                <a16:creationId xmlns:a16="http://schemas.microsoft.com/office/drawing/2014/main" id="{84895A24-803A-41CD-9D6F-BA74CB5811E3}"/>
              </a:ext>
            </a:extLst>
          </p:cNvPr>
          <p:cNvSpPr>
            <a:spLocks noGrp="1"/>
          </p:cNvSpPr>
          <p:nvPr>
            <p:ph type="title"/>
          </p:nvPr>
        </p:nvSpPr>
        <p:spPr/>
        <p:txBody>
          <a:bodyPr/>
          <a:lstStyle/>
          <a:p>
            <a:r>
              <a:rPr lang="en-US" dirty="0"/>
              <a:t>Practices to avoid. . . ( </a:t>
            </a:r>
            <a:r>
              <a:rPr lang="en-US" b="1" dirty="0"/>
              <a:t>!</a:t>
            </a:r>
            <a:r>
              <a:rPr lang="en-US" dirty="0"/>
              <a:t>best practices )</a:t>
            </a:r>
          </a:p>
        </p:txBody>
      </p:sp>
      <p:sp>
        <p:nvSpPr>
          <p:cNvPr id="4" name="Text Placeholder 1">
            <a:extLst>
              <a:ext uri="{FF2B5EF4-FFF2-40B4-BE49-F238E27FC236}">
                <a16:creationId xmlns:a16="http://schemas.microsoft.com/office/drawing/2014/main" id="{AB93379D-F2E5-4618-BD57-55CC87E50976}"/>
              </a:ext>
            </a:extLst>
          </p:cNvPr>
          <p:cNvSpPr txBox="1">
            <a:spLocks/>
          </p:cNvSpPr>
          <p:nvPr/>
        </p:nvSpPr>
        <p:spPr>
          <a:xfrm>
            <a:off x="6096000" y="1189176"/>
            <a:ext cx="5826761" cy="459202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Using the wrong template expression, wrong function or wrong approach (</a:t>
            </a:r>
            <a:r>
              <a:rPr kumimoji="0" lang="en-US" sz="2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Light"/>
                <a:ea typeface="+mn-ea"/>
                <a:cs typeface="+mn-cs"/>
              </a:rPr>
              <a:t>mul</a:t>
            </a: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E.g. use </a:t>
            </a:r>
            <a:r>
              <a:rPr kumimoji="0" lang="en-US" sz="1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Semilight"/>
                <a:ea typeface="+mn-ea"/>
                <a:cs typeface="+mn-cs"/>
              </a:rPr>
              <a:t>resourceId</a:t>
            </a: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 instead of </a:t>
            </a:r>
            <a:r>
              <a:rPr kumimoji="0" lang="en-US" sz="1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Semilight"/>
                <a:ea typeface="+mn-ea"/>
                <a:cs typeface="+mn-cs"/>
              </a:rPr>
              <a:t>concat</a:t>
            </a: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Not using a template expression or wrong function</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Unnecessary dependencies</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Use </a:t>
            </a:r>
            <a:r>
              <a:rPr kumimoji="0" lang="en-US" sz="1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Semilight"/>
                <a:ea typeface="+mn-ea"/>
                <a:cs typeface="+mn-cs"/>
              </a:rPr>
              <a:t>dependsOn</a:t>
            </a: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 and/or reference() only when necessary</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Hard-coding</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URIs, </a:t>
            </a:r>
            <a:r>
              <a:rPr kumimoji="0" lang="en-US" sz="1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Semilight"/>
                <a:ea typeface="+mn-ea"/>
                <a:cs typeface="+mn-cs"/>
              </a:rPr>
              <a:t>Ips</a:t>
            </a: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 secrets, locations, VM sizes, </a:t>
            </a:r>
            <a:r>
              <a:rPr kumimoji="0" lang="en-US" sz="1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Semilight"/>
                <a:ea typeface="+mn-ea"/>
                <a:cs typeface="+mn-cs"/>
              </a:rPr>
              <a:t>etc</a:t>
            </a:r>
            <a:endPar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Light"/>
                <a:ea typeface="+mn-ea"/>
                <a:cs typeface="+mn-cs"/>
              </a:rPr>
              <a:t>RunOnce</a:t>
            </a: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 behaviors</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Build idempotent, re-entrant templates</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Thinking imperatively</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ARM templates describe the goal state of an application, and the sequence in which that state can be realized</a:t>
            </a:r>
          </a:p>
        </p:txBody>
      </p:sp>
      <p:sp>
        <p:nvSpPr>
          <p:cNvPr id="5" name="Rectangle 4">
            <a:extLst>
              <a:ext uri="{FF2B5EF4-FFF2-40B4-BE49-F238E27FC236}">
                <a16:creationId xmlns:a16="http://schemas.microsoft.com/office/drawing/2014/main" id="{06ADB93D-4D5F-4AA2-9A8F-AFA00CD3135E}"/>
              </a:ext>
            </a:extLst>
          </p:cNvPr>
          <p:cNvSpPr/>
          <p:nvPr/>
        </p:nvSpPr>
        <p:spPr>
          <a:xfrm>
            <a:off x="3563402" y="6199157"/>
            <a:ext cx="55084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hlinkClick r:id="rId3"/>
              </a:rPr>
              <a:t>https://github.com/Azure/azure-quickstart-templates</a:t>
            </a: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 </a:t>
            </a:r>
          </a:p>
        </p:txBody>
      </p:sp>
    </p:spTree>
    <p:extLst>
      <p:ext uri="{BB962C8B-B14F-4D97-AF65-F5344CB8AC3E}">
        <p14:creationId xmlns:p14="http://schemas.microsoft.com/office/powerpoint/2010/main" val="4197007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fade">
                                      <p:cBhvr>
                                        <p:cTn id="34" dur="500"/>
                                        <p:tgtEl>
                                          <p:spTgt spid="2">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animEffect transition="in" filter="fade">
                                      <p:cBhvr>
                                        <p:cTn id="39" dur="500"/>
                                        <p:tgtEl>
                                          <p:spTgt spid="2">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9" end="9"/>
                                            </p:txEl>
                                          </p:spTgt>
                                        </p:tgtEl>
                                        <p:attrNameLst>
                                          <p:attrName>style.visibility</p:attrName>
                                        </p:attrNameLst>
                                      </p:cBhvr>
                                      <p:to>
                                        <p:strVal val="visible"/>
                                      </p:to>
                                    </p:set>
                                    <p:animEffect transition="in" filter="fade">
                                      <p:cBhvr>
                                        <p:cTn id="42" dur="500"/>
                                        <p:tgtEl>
                                          <p:spTgt spid="2">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animEffect transition="in" filter="fade">
                                      <p:cBhvr>
                                        <p:cTn id="47" dur="500"/>
                                        <p:tgtEl>
                                          <p:spTgt spid="2">
                                            <p:txEl>
                                              <p:pRg st="10" end="1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
                                            <p:txEl>
                                              <p:pRg st="11" end="11"/>
                                            </p:txEl>
                                          </p:spTgt>
                                        </p:tgtEl>
                                        <p:attrNameLst>
                                          <p:attrName>style.visibility</p:attrName>
                                        </p:attrNameLst>
                                      </p:cBhvr>
                                      <p:to>
                                        <p:strVal val="visible"/>
                                      </p:to>
                                    </p:set>
                                    <p:animEffect transition="in" filter="fade">
                                      <p:cBhvr>
                                        <p:cTn id="50" dur="500"/>
                                        <p:tgtEl>
                                          <p:spTgt spid="2">
                                            <p:txEl>
                                              <p:pRg st="11" end="1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
                                            <p:txEl>
                                              <p:pRg st="0" end="0"/>
                                            </p:txEl>
                                          </p:spTgt>
                                        </p:tgtEl>
                                        <p:attrNameLst>
                                          <p:attrName>style.visibility</p:attrName>
                                        </p:attrNameLst>
                                      </p:cBhvr>
                                      <p:to>
                                        <p:strVal val="visible"/>
                                      </p:to>
                                    </p:set>
                                    <p:animEffect transition="in" filter="fade">
                                      <p:cBhvr>
                                        <p:cTn id="55" dur="500"/>
                                        <p:tgtEl>
                                          <p:spTgt spid="4">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
                                            <p:txEl>
                                              <p:pRg st="1" end="1"/>
                                            </p:txEl>
                                          </p:spTgt>
                                        </p:tgtEl>
                                        <p:attrNameLst>
                                          <p:attrName>style.visibility</p:attrName>
                                        </p:attrNameLst>
                                      </p:cBhvr>
                                      <p:to>
                                        <p:strVal val="visible"/>
                                      </p:to>
                                    </p:set>
                                    <p:animEffect transition="in" filter="fade">
                                      <p:cBhvr>
                                        <p:cTn id="58" dur="500"/>
                                        <p:tgtEl>
                                          <p:spTgt spid="4">
                                            <p:txEl>
                                              <p:pRg st="1" end="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
                                            <p:txEl>
                                              <p:pRg st="2" end="2"/>
                                            </p:txEl>
                                          </p:spTgt>
                                        </p:tgtEl>
                                        <p:attrNameLst>
                                          <p:attrName>style.visibility</p:attrName>
                                        </p:attrNameLst>
                                      </p:cBhvr>
                                      <p:to>
                                        <p:strVal val="visible"/>
                                      </p:to>
                                    </p:set>
                                    <p:animEffect transition="in" filter="fade">
                                      <p:cBhvr>
                                        <p:cTn id="63" dur="500"/>
                                        <p:tgtEl>
                                          <p:spTgt spid="4">
                                            <p:txEl>
                                              <p:pRg st="2" end="2"/>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
                                            <p:txEl>
                                              <p:pRg st="3" end="3"/>
                                            </p:txEl>
                                          </p:spTgt>
                                        </p:tgtEl>
                                        <p:attrNameLst>
                                          <p:attrName>style.visibility</p:attrName>
                                        </p:attrNameLst>
                                      </p:cBhvr>
                                      <p:to>
                                        <p:strVal val="visible"/>
                                      </p:to>
                                    </p:set>
                                    <p:animEffect transition="in" filter="fade">
                                      <p:cBhvr>
                                        <p:cTn id="68" dur="500"/>
                                        <p:tgtEl>
                                          <p:spTgt spid="4">
                                            <p:txEl>
                                              <p:pRg st="3" end="3"/>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
                                            <p:txEl>
                                              <p:pRg st="4" end="4"/>
                                            </p:txEl>
                                          </p:spTgt>
                                        </p:tgtEl>
                                        <p:attrNameLst>
                                          <p:attrName>style.visibility</p:attrName>
                                        </p:attrNameLst>
                                      </p:cBhvr>
                                      <p:to>
                                        <p:strVal val="visible"/>
                                      </p:to>
                                    </p:set>
                                    <p:animEffect transition="in" filter="fade">
                                      <p:cBhvr>
                                        <p:cTn id="71" dur="500"/>
                                        <p:tgtEl>
                                          <p:spTgt spid="4">
                                            <p:txEl>
                                              <p:pRg st="4" end="4"/>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4">
                                            <p:txEl>
                                              <p:pRg st="5" end="5"/>
                                            </p:txEl>
                                          </p:spTgt>
                                        </p:tgtEl>
                                        <p:attrNameLst>
                                          <p:attrName>style.visibility</p:attrName>
                                        </p:attrNameLst>
                                      </p:cBhvr>
                                      <p:to>
                                        <p:strVal val="visible"/>
                                      </p:to>
                                    </p:set>
                                    <p:animEffect transition="in" filter="fade">
                                      <p:cBhvr>
                                        <p:cTn id="76" dur="500"/>
                                        <p:tgtEl>
                                          <p:spTgt spid="4">
                                            <p:txEl>
                                              <p:pRg st="5" end="5"/>
                                            </p:tx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
                                            <p:txEl>
                                              <p:pRg st="6" end="6"/>
                                            </p:txEl>
                                          </p:spTgt>
                                        </p:tgtEl>
                                        <p:attrNameLst>
                                          <p:attrName>style.visibility</p:attrName>
                                        </p:attrNameLst>
                                      </p:cBhvr>
                                      <p:to>
                                        <p:strVal val="visible"/>
                                      </p:to>
                                    </p:set>
                                    <p:animEffect transition="in" filter="fade">
                                      <p:cBhvr>
                                        <p:cTn id="79" dur="500"/>
                                        <p:tgtEl>
                                          <p:spTgt spid="4">
                                            <p:txEl>
                                              <p:pRg st="6" end="6"/>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4">
                                            <p:txEl>
                                              <p:pRg st="7" end="7"/>
                                            </p:txEl>
                                          </p:spTgt>
                                        </p:tgtEl>
                                        <p:attrNameLst>
                                          <p:attrName>style.visibility</p:attrName>
                                        </p:attrNameLst>
                                      </p:cBhvr>
                                      <p:to>
                                        <p:strVal val="visible"/>
                                      </p:to>
                                    </p:set>
                                    <p:animEffect transition="in" filter="fade">
                                      <p:cBhvr>
                                        <p:cTn id="84" dur="500"/>
                                        <p:tgtEl>
                                          <p:spTgt spid="4">
                                            <p:txEl>
                                              <p:pRg st="7" end="7"/>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
                                            <p:txEl>
                                              <p:pRg st="8" end="8"/>
                                            </p:txEl>
                                          </p:spTgt>
                                        </p:tgtEl>
                                        <p:attrNameLst>
                                          <p:attrName>style.visibility</p:attrName>
                                        </p:attrNameLst>
                                      </p:cBhvr>
                                      <p:to>
                                        <p:strVal val="visible"/>
                                      </p:to>
                                    </p:set>
                                    <p:animEffect transition="in" filter="fade">
                                      <p:cBhvr>
                                        <p:cTn id="87" dur="500"/>
                                        <p:tgtEl>
                                          <p:spTgt spid="4">
                                            <p:txEl>
                                              <p:pRg st="8" end="8"/>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4">
                                            <p:txEl>
                                              <p:pRg st="9" end="9"/>
                                            </p:txEl>
                                          </p:spTgt>
                                        </p:tgtEl>
                                        <p:attrNameLst>
                                          <p:attrName>style.visibility</p:attrName>
                                        </p:attrNameLst>
                                      </p:cBhvr>
                                      <p:to>
                                        <p:strVal val="visible"/>
                                      </p:to>
                                    </p:set>
                                    <p:animEffect transition="in" filter="fade">
                                      <p:cBhvr>
                                        <p:cTn id="92" dur="500"/>
                                        <p:tgtEl>
                                          <p:spTgt spid="4">
                                            <p:txEl>
                                              <p:pRg st="9" end="9"/>
                                            </p:txEl>
                                          </p:spTgt>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4">
                                            <p:txEl>
                                              <p:pRg st="10" end="10"/>
                                            </p:txEl>
                                          </p:spTgt>
                                        </p:tgtEl>
                                        <p:attrNameLst>
                                          <p:attrName>style.visibility</p:attrName>
                                        </p:attrNameLst>
                                      </p:cBhvr>
                                      <p:to>
                                        <p:strVal val="visible"/>
                                      </p:to>
                                    </p:set>
                                    <p:animEffect transition="in" filter="fade">
                                      <p:cBhvr>
                                        <p:cTn id="95"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Resource Manager Terminology</a:t>
            </a:r>
          </a:p>
        </p:txBody>
      </p:sp>
      <p:sp>
        <p:nvSpPr>
          <p:cNvPr id="3" name="Content Placeholder 2"/>
          <p:cNvSpPr>
            <a:spLocks noGrp="1"/>
          </p:cNvSpPr>
          <p:nvPr>
            <p:ph idx="1"/>
          </p:nvPr>
        </p:nvSpPr>
        <p:spPr/>
        <p:txBody>
          <a:bodyPr>
            <a:normAutofit fontScale="70000" lnSpcReduction="20000"/>
          </a:bodyPr>
          <a:lstStyle/>
          <a:p>
            <a:r>
              <a:rPr lang="en-US" b="1" dirty="0"/>
              <a:t>resource</a:t>
            </a:r>
            <a:r>
              <a:rPr lang="en-US" dirty="0"/>
              <a:t> - A manageable item that is available through Azure (e.g. virtual machine, storage account, web app, database, virtual network </a:t>
            </a:r>
            <a:r>
              <a:rPr lang="en-US" dirty="0" err="1"/>
              <a:t>etc</a:t>
            </a:r>
            <a:r>
              <a:rPr lang="en-US" dirty="0"/>
              <a:t>)</a:t>
            </a:r>
          </a:p>
          <a:p>
            <a:r>
              <a:rPr lang="en-US" b="1" dirty="0"/>
              <a:t>resource group</a:t>
            </a:r>
            <a:r>
              <a:rPr lang="en-US" dirty="0"/>
              <a:t> - A container that holds related resources for an Azure solution. The resource group can include all the resources for the solution, or only those resources that you want to manage as a group.</a:t>
            </a:r>
          </a:p>
          <a:p>
            <a:pPr>
              <a:lnSpc>
                <a:spcPct val="120000"/>
              </a:lnSpc>
            </a:pPr>
            <a:r>
              <a:rPr lang="en-US" b="1" dirty="0">
                <a:highlight>
                  <a:srgbClr val="FFFF00"/>
                </a:highlight>
              </a:rPr>
              <a:t>resource provider</a:t>
            </a:r>
            <a:r>
              <a:rPr lang="en-US" dirty="0">
                <a:highlight>
                  <a:srgbClr val="FFFF00"/>
                </a:highlight>
              </a:rPr>
              <a:t> - A service that supplies the resources you can deploy and manage through Resource Manager. Each resource provider offers operations for working with the resources that are deployed. For example </a:t>
            </a:r>
            <a:r>
              <a:rPr lang="en-US" dirty="0" err="1">
                <a:highlight>
                  <a:srgbClr val="FFFF00"/>
                </a:highlight>
              </a:rPr>
              <a:t>Microsoft.Compute</a:t>
            </a:r>
            <a:r>
              <a:rPr lang="en-US" dirty="0">
                <a:highlight>
                  <a:srgbClr val="FFFF00"/>
                </a:highlight>
              </a:rPr>
              <a:t> is a provider that supplies the virtual machine resource.</a:t>
            </a:r>
            <a:endParaRPr lang="en-US" dirty="0"/>
          </a:p>
          <a:p>
            <a:r>
              <a:rPr lang="en-US" b="1" dirty="0"/>
              <a:t>Resource Manager template</a:t>
            </a:r>
            <a:r>
              <a:rPr lang="en-US" dirty="0"/>
              <a:t> - A JavaScript Object Notation (JSON) file that defines one or more resources to deploy to a resource group. It also defines the dependencies between the deployed resources. The template can be used to deploy the resources consistently and repeatedly.</a:t>
            </a:r>
          </a:p>
          <a:p>
            <a:r>
              <a:rPr lang="en-US" b="1" dirty="0"/>
              <a:t>declarative syntax</a:t>
            </a:r>
            <a:r>
              <a:rPr lang="en-US" dirty="0"/>
              <a:t> - Syntax that lets you state "Here is what I intend to create" without having to write the sequence of programming commands to create it. The Resource Manager template is an example of declarative syntax.</a:t>
            </a:r>
          </a:p>
        </p:txBody>
      </p:sp>
    </p:spTree>
    <p:extLst>
      <p:ext uri="{BB962C8B-B14F-4D97-AF65-F5344CB8AC3E}">
        <p14:creationId xmlns:p14="http://schemas.microsoft.com/office/powerpoint/2010/main" val="5630496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Tour of Advanced Functions</a:t>
            </a:r>
          </a:p>
        </p:txBody>
      </p:sp>
      <p:sp>
        <p:nvSpPr>
          <p:cNvPr id="3" name="Content Placeholder 2"/>
          <p:cNvSpPr>
            <a:spLocks noGrp="1"/>
          </p:cNvSpPr>
          <p:nvPr>
            <p:ph idx="1"/>
          </p:nvPr>
        </p:nvSpPr>
        <p:spPr/>
        <p:txBody>
          <a:bodyPr>
            <a:normAutofit fontScale="70000" lnSpcReduction="20000"/>
          </a:bodyPr>
          <a:lstStyle/>
          <a:p>
            <a:r>
              <a:rPr lang="en-US" dirty="0"/>
              <a:t>Array and Objects</a:t>
            </a:r>
          </a:p>
          <a:p>
            <a:pPr lvl="1"/>
            <a:r>
              <a:rPr lang="en-US" dirty="0" err="1"/>
              <a:t>Concat</a:t>
            </a:r>
            <a:r>
              <a:rPr lang="en-US" dirty="0"/>
              <a:t>()</a:t>
            </a:r>
          </a:p>
          <a:p>
            <a:r>
              <a:rPr lang="en-US" dirty="0"/>
              <a:t>Comparison</a:t>
            </a:r>
          </a:p>
          <a:p>
            <a:pPr lvl="1"/>
            <a:r>
              <a:rPr lang="en-US" dirty="0"/>
              <a:t>”Condition” field on a resource using equals()</a:t>
            </a:r>
          </a:p>
          <a:p>
            <a:r>
              <a:rPr lang="en-US" dirty="0"/>
              <a:t>Deployment</a:t>
            </a:r>
          </a:p>
          <a:p>
            <a:pPr lvl="1"/>
            <a:r>
              <a:rPr lang="en-US" dirty="0"/>
              <a:t>Linking </a:t>
            </a:r>
          </a:p>
          <a:p>
            <a:r>
              <a:rPr lang="en-US" dirty="0"/>
              <a:t>Numeric</a:t>
            </a:r>
          </a:p>
          <a:p>
            <a:pPr lvl="1"/>
            <a:r>
              <a:rPr lang="en-US" dirty="0" err="1"/>
              <a:t>copyIndex</a:t>
            </a:r>
            <a:r>
              <a:rPr lang="en-US" dirty="0"/>
              <a:t>() used for looping</a:t>
            </a:r>
          </a:p>
          <a:p>
            <a:r>
              <a:rPr lang="en-US" dirty="0"/>
              <a:t>Resource</a:t>
            </a:r>
          </a:p>
          <a:p>
            <a:pPr lvl="1"/>
            <a:r>
              <a:rPr lang="en-US" dirty="0" err="1"/>
              <a:t>resourceGroup</a:t>
            </a:r>
            <a:r>
              <a:rPr lang="en-US" dirty="0"/>
              <a:t>().location and .tags (array of tags)</a:t>
            </a:r>
          </a:p>
          <a:p>
            <a:r>
              <a:rPr lang="en-US" dirty="0"/>
              <a:t>String</a:t>
            </a:r>
          </a:p>
          <a:p>
            <a:pPr lvl="1"/>
            <a:r>
              <a:rPr lang="en-US" dirty="0" err="1"/>
              <a:t>toLower</a:t>
            </a:r>
            <a:r>
              <a:rPr lang="en-US" dirty="0"/>
              <a:t>()</a:t>
            </a:r>
          </a:p>
          <a:p>
            <a:pPr lvl="1"/>
            <a:r>
              <a:rPr lang="en-US" dirty="0" err="1"/>
              <a:t>uniqueString</a:t>
            </a:r>
            <a:r>
              <a:rPr lang="en-US" dirty="0"/>
              <a:t>(context), talks about context of uniqueness (</a:t>
            </a:r>
            <a:r>
              <a:rPr lang="en-US" dirty="0" err="1"/>
              <a:t>resourceGroup</a:t>
            </a:r>
            <a:r>
              <a:rPr lang="en-US" dirty="0"/>
              <a:t>, Subscription, etc)</a:t>
            </a:r>
          </a:p>
          <a:p>
            <a:pPr lvl="1"/>
            <a:endParaRPr lang="en-US" dirty="0"/>
          </a:p>
          <a:p>
            <a:pPr marL="0" indent="0">
              <a:buNone/>
            </a:pPr>
            <a:r>
              <a:rPr lang="en-US" sz="2600">
                <a:hlinkClick r:id="rId3"/>
              </a:rPr>
              <a:t>https://docs.microsoft.com/en-us/azure/azure-resource-manager/resource-group-template-functions-array</a:t>
            </a:r>
            <a:endParaRPr lang="en-US" sz="2600" dirty="0"/>
          </a:p>
          <a:p>
            <a:endParaRPr lang="en-US" dirty="0"/>
          </a:p>
        </p:txBody>
      </p:sp>
    </p:spTree>
    <p:extLst>
      <p:ext uri="{BB962C8B-B14F-4D97-AF65-F5344CB8AC3E}">
        <p14:creationId xmlns:p14="http://schemas.microsoft.com/office/powerpoint/2010/main" val="17188008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2139175"/>
          </a:xfrm>
        </p:spPr>
        <p:txBody>
          <a:bodyPr/>
          <a:lstStyle/>
          <a:p>
            <a:r>
              <a:rPr lang="en-US" dirty="0"/>
              <a:t>ARM Advanced Feature:</a:t>
            </a:r>
            <a:br>
              <a:rPr lang="en-US" dirty="0"/>
            </a:br>
            <a:r>
              <a:rPr lang="en-US" dirty="0" err="1"/>
              <a:t>concat</a:t>
            </a:r>
            <a:r>
              <a:rPr lang="en-US" dirty="0"/>
              <a:t>()</a:t>
            </a:r>
          </a:p>
        </p:txBody>
      </p:sp>
    </p:spTree>
    <p:extLst>
      <p:ext uri="{BB962C8B-B14F-4D97-AF65-F5344CB8AC3E}">
        <p14:creationId xmlns:p14="http://schemas.microsoft.com/office/powerpoint/2010/main" val="78776022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Concat</a:t>
            </a:r>
            <a:r>
              <a:rPr lang="en-US" dirty="0"/>
              <a:t>()…array and object function</a:t>
            </a:r>
          </a:p>
        </p:txBody>
      </p:sp>
      <p:sp>
        <p:nvSpPr>
          <p:cNvPr id="3" name="Content Placeholder 2"/>
          <p:cNvSpPr>
            <a:spLocks noGrp="1"/>
          </p:cNvSpPr>
          <p:nvPr>
            <p:ph idx="1"/>
          </p:nvPr>
        </p:nvSpPr>
        <p:spPr>
          <a:xfrm>
            <a:off x="838200" y="1491574"/>
            <a:ext cx="10515600" cy="4685389"/>
          </a:xfrm>
        </p:spPr>
        <p:txBody>
          <a:bodyPr>
            <a:normAutofit/>
          </a:bodyPr>
          <a:lstStyle/>
          <a:p>
            <a:r>
              <a:rPr lang="en-US" dirty="0"/>
              <a:t>Combines multiple arrays and returns the concatenated array, or combines multiple string values and returns the concatenated string</a:t>
            </a:r>
          </a:p>
          <a:p>
            <a:r>
              <a:rPr lang="en-US" dirty="0"/>
              <a:t>Concatenating multiple strings to create unique and dynamic names (in my opinion) is the most common and useful</a:t>
            </a:r>
          </a:p>
          <a:p>
            <a:endParaRPr lang="en-US" dirty="0"/>
          </a:p>
          <a:p>
            <a:pPr marL="0" indent="0">
              <a:buNone/>
            </a:pPr>
            <a:r>
              <a:rPr lang="en-US" sz="2600" dirty="0">
                <a:latin typeface="Courier New" panose="02070309020205020404" pitchFamily="49" charset="0"/>
                <a:cs typeface="Courier New" panose="02070309020205020404" pitchFamily="49" charset="0"/>
              </a:rPr>
              <a:t>“variables”: {</a:t>
            </a:r>
          </a:p>
          <a:p>
            <a:pPr marL="457200" lvl="1" indent="0">
              <a:buNone/>
            </a:pPr>
            <a:r>
              <a:rPr lang="en-US" sz="2200" dirty="0">
                <a:latin typeface="Courier New" panose="02070309020205020404" pitchFamily="49" charset="0"/>
                <a:cs typeface="Courier New" panose="02070309020205020404" pitchFamily="49" charset="0"/>
              </a:rPr>
              <a:t>“</a:t>
            </a:r>
            <a:r>
              <a:rPr lang="en-US" sz="2200" dirty="0" err="1">
                <a:latin typeface="Courier New" panose="02070309020205020404" pitchFamily="49" charset="0"/>
                <a:cs typeface="Courier New" panose="02070309020205020404" pitchFamily="49" charset="0"/>
              </a:rPr>
              <a:t>vnetName</a:t>
            </a:r>
            <a:r>
              <a:rPr lang="en-US" sz="2200" dirty="0">
                <a:latin typeface="Courier New" panose="02070309020205020404" pitchFamily="49" charset="0"/>
                <a:cs typeface="Courier New" panose="02070309020205020404" pitchFamily="49" charset="0"/>
              </a:rPr>
              <a:t>”: “[</a:t>
            </a:r>
            <a:r>
              <a:rPr lang="en-US" sz="2200" dirty="0" err="1">
                <a:latin typeface="Courier New" panose="02070309020205020404" pitchFamily="49" charset="0"/>
                <a:cs typeface="Courier New" panose="02070309020205020404" pitchFamily="49" charset="0"/>
              </a:rPr>
              <a:t>concat</a:t>
            </a:r>
            <a:r>
              <a:rPr lang="en-US" sz="2200" dirty="0">
                <a:latin typeface="Courier New" panose="02070309020205020404" pitchFamily="49" charset="0"/>
                <a:cs typeface="Courier New" panose="02070309020205020404" pitchFamily="49" charset="0"/>
              </a:rPr>
              <a:t>(parameters(‘prefix’),’-VNET’)]”</a:t>
            </a:r>
          </a:p>
          <a:p>
            <a:pPr marL="457200" lvl="1" indent="0">
              <a:buNone/>
            </a:pPr>
            <a:r>
              <a:rPr lang="en-US" sz="2200" dirty="0">
                <a:latin typeface="Courier New" panose="02070309020205020404" pitchFamily="49" charset="0"/>
                <a:cs typeface="Courier New" panose="02070309020205020404" pitchFamily="49" charset="0"/>
              </a:rPr>
              <a:t>…</a:t>
            </a:r>
          </a:p>
          <a:p>
            <a:pPr marL="0" indent="0">
              <a:buNone/>
            </a:pPr>
            <a:r>
              <a:rPr lang="en-US" sz="2600" dirty="0">
                <a:latin typeface="Courier New" panose="02070309020205020404" pitchFamily="49" charset="0"/>
                <a:cs typeface="Courier New" panose="02070309020205020404" pitchFamily="49" charset="0"/>
              </a:rPr>
              <a:t>}</a:t>
            </a:r>
          </a:p>
          <a:p>
            <a:pPr marL="0" indent="0">
              <a:buNone/>
            </a:pPr>
            <a:r>
              <a:rPr lang="en-US" sz="1700" dirty="0">
                <a:hlinkClick r:id="rId3"/>
              </a:rPr>
              <a:t>https://docs.microsoft.com/en-us/azure/azure-resource-manager/resource-group-template-functions-array#concat</a:t>
            </a:r>
            <a:endParaRPr lang="en-US" sz="1700" dirty="0"/>
          </a:p>
        </p:txBody>
      </p:sp>
    </p:spTree>
    <p:extLst>
      <p:ext uri="{BB962C8B-B14F-4D97-AF65-F5344CB8AC3E}">
        <p14:creationId xmlns:p14="http://schemas.microsoft.com/office/powerpoint/2010/main" val="3019981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2263FE-8F8C-4402-9C9B-5C799670F6E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Title 1">
            <a:extLst>
              <a:ext uri="{FF2B5EF4-FFF2-40B4-BE49-F238E27FC236}">
                <a16:creationId xmlns:a16="http://schemas.microsoft.com/office/drawing/2014/main" id="{75AFDB46-B807-44D7-A7D0-01BC94D0D87F}"/>
              </a:ext>
            </a:extLst>
          </p:cNvPr>
          <p:cNvSpPr txBox="1">
            <a:spLocks/>
          </p:cNvSpPr>
          <p:nvPr/>
        </p:nvSpPr>
        <p:spPr>
          <a:xfrm>
            <a:off x="-39269" y="5742691"/>
            <a:ext cx="122312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solidFill>
                    <a:prstClr val="black">
                      <a:lumMod val="85000"/>
                      <a:lumOff val="15000"/>
                    </a:prstClr>
                  </a:solidFill>
                </a:ln>
                <a:solidFill>
                  <a:prstClr val="white">
                    <a:lumMod val="95000"/>
                  </a:prstClr>
                </a:solidFill>
                <a:effectLst/>
                <a:uLnTx/>
                <a:uFillTx/>
                <a:latin typeface="Segoe UI Semibold" panose="020B0702040204020203" pitchFamily="34" charset="0"/>
                <a:ea typeface="+mj-ea"/>
                <a:cs typeface="Segoe UI Semibold" panose="020B0702040204020203" pitchFamily="34" charset="0"/>
              </a:rPr>
              <a:t>*results may vary</a:t>
            </a:r>
            <a:endParaRPr kumimoji="0" lang="en-US" sz="5400" b="0" i="0" u="none" strike="noStrike" kern="1200" cap="none" spc="0" normalizeH="0" baseline="0" noProof="0" dirty="0">
              <a:ln>
                <a:solidFill>
                  <a:prstClr val="black">
                    <a:lumMod val="85000"/>
                    <a:lumOff val="15000"/>
                  </a:prstClr>
                </a:solidFill>
              </a:ln>
              <a:solidFill>
                <a:prstClr val="white">
                  <a:lumMod val="95000"/>
                </a:prstClr>
              </a:solidFill>
              <a:effectLst/>
              <a:uLnTx/>
              <a:uFillTx/>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7076702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Snippet: </a:t>
            </a:r>
            <a:r>
              <a:rPr lang="en-US" dirty="0" err="1"/>
              <a:t>concat</a:t>
            </a:r>
            <a:r>
              <a:rPr lang="en-US" dirty="0"/>
              <a:t>() in action</a:t>
            </a:r>
          </a:p>
        </p:txBody>
      </p:sp>
      <p:pic>
        <p:nvPicPr>
          <p:cNvPr id="4" name="Content Placeholder 3"/>
          <p:cNvPicPr>
            <a:picLocks noGrp="1" noChangeAspect="1"/>
          </p:cNvPicPr>
          <p:nvPr>
            <p:ph idx="1"/>
          </p:nvPr>
        </p:nvPicPr>
        <p:blipFill>
          <a:blip r:embed="rId3"/>
          <a:stretch>
            <a:fillRect/>
          </a:stretch>
        </p:blipFill>
        <p:spPr>
          <a:xfrm>
            <a:off x="894945" y="2438401"/>
            <a:ext cx="10025974" cy="2515476"/>
          </a:xfrm>
          <a:prstGeom prst="rect">
            <a:avLst/>
          </a:prstGeom>
        </p:spPr>
      </p:pic>
    </p:spTree>
    <p:extLst>
      <p:ext uri="{BB962C8B-B14F-4D97-AF65-F5344CB8AC3E}">
        <p14:creationId xmlns:p14="http://schemas.microsoft.com/office/powerpoint/2010/main" val="1449664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2139175"/>
          </a:xfrm>
        </p:spPr>
        <p:txBody>
          <a:bodyPr/>
          <a:lstStyle/>
          <a:p>
            <a:r>
              <a:rPr lang="en-US" dirty="0"/>
              <a:t>ARM Advanced Feature:</a:t>
            </a:r>
            <a:br>
              <a:rPr lang="en-US" dirty="0"/>
            </a:br>
            <a:r>
              <a:rPr lang="en-US" dirty="0"/>
              <a:t>condition and equals()</a:t>
            </a:r>
          </a:p>
        </p:txBody>
      </p:sp>
    </p:spTree>
    <p:extLst>
      <p:ext uri="{BB962C8B-B14F-4D97-AF65-F5344CB8AC3E}">
        <p14:creationId xmlns:p14="http://schemas.microsoft.com/office/powerpoint/2010/main" val="65592683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Condition()…comparison functions</a:t>
            </a:r>
          </a:p>
        </p:txBody>
      </p:sp>
      <p:sp>
        <p:nvSpPr>
          <p:cNvPr id="3" name="Content Placeholder 2"/>
          <p:cNvSpPr>
            <a:spLocks noGrp="1"/>
          </p:cNvSpPr>
          <p:nvPr>
            <p:ph idx="1"/>
          </p:nvPr>
        </p:nvSpPr>
        <p:spPr>
          <a:xfrm>
            <a:off x="838200" y="1491574"/>
            <a:ext cx="10515600" cy="4685389"/>
          </a:xfrm>
        </p:spPr>
        <p:txBody>
          <a:bodyPr>
            <a:normAutofit lnSpcReduction="10000"/>
          </a:bodyPr>
          <a:lstStyle/>
          <a:p>
            <a:r>
              <a:rPr lang="en-US" dirty="0"/>
              <a:t>Allows you to compare two values with functions such as equals, less, </a:t>
            </a:r>
            <a:r>
              <a:rPr lang="en-US" dirty="0" err="1"/>
              <a:t>lessOrEquals</a:t>
            </a:r>
            <a:r>
              <a:rPr lang="en-US" dirty="0"/>
              <a:t>, greater, </a:t>
            </a:r>
            <a:r>
              <a:rPr lang="en-US" dirty="0" err="1"/>
              <a:t>greaterOrEquals</a:t>
            </a:r>
            <a:endParaRPr lang="en-US" dirty="0"/>
          </a:p>
          <a:p>
            <a:r>
              <a:rPr lang="en-US" dirty="0"/>
              <a:t>Combine “equals” with the “condition” element to test whether a resource is deployed (most useful example of comparison functions that I’ve found yet)</a:t>
            </a:r>
          </a:p>
          <a:p>
            <a:endParaRPr lang="en-US" dirty="0"/>
          </a:p>
          <a:p>
            <a:pPr marL="0" indent="0">
              <a:buNone/>
            </a:pPr>
            <a:r>
              <a:rPr lang="en-US" sz="2600" dirty="0">
                <a:latin typeface="Courier New" panose="02070309020205020404" pitchFamily="49" charset="0"/>
                <a:cs typeface="Courier New" panose="02070309020205020404" pitchFamily="49" charset="0"/>
              </a:rPr>
              <a:t>{</a:t>
            </a:r>
          </a:p>
          <a:p>
            <a:pPr marL="457200" lvl="1" indent="0">
              <a:buNone/>
            </a:pPr>
            <a:r>
              <a:rPr lang="en-US" sz="2200" dirty="0">
                <a:latin typeface="Courier New" panose="02070309020205020404" pitchFamily="49" charset="0"/>
                <a:cs typeface="Courier New" panose="02070309020205020404" pitchFamily="49" charset="0"/>
              </a:rPr>
              <a:t>“condition”: “[equals(variables(‘</a:t>
            </a:r>
            <a:r>
              <a:rPr lang="en-US" sz="2200" dirty="0" err="1">
                <a:latin typeface="Courier New" panose="02070309020205020404" pitchFamily="49" charset="0"/>
                <a:cs typeface="Courier New" panose="02070309020205020404" pitchFamily="49" charset="0"/>
              </a:rPr>
              <a:t>newOrExisting</a:t>
            </a:r>
            <a:r>
              <a:rPr lang="en-US" sz="2200" dirty="0">
                <a:latin typeface="Courier New" panose="02070309020205020404" pitchFamily="49" charset="0"/>
                <a:cs typeface="Courier New" panose="02070309020205020404" pitchFamily="49" charset="0"/>
              </a:rPr>
              <a:t>’),’new’]”</a:t>
            </a:r>
          </a:p>
          <a:p>
            <a:pPr marL="457200" lvl="1" indent="0">
              <a:buNone/>
            </a:pPr>
            <a:r>
              <a:rPr lang="en-US" sz="2200" dirty="0">
                <a:latin typeface="Courier New" panose="02070309020205020404" pitchFamily="49" charset="0"/>
                <a:cs typeface="Courier New" panose="02070309020205020404" pitchFamily="49" charset="0"/>
              </a:rPr>
              <a:t>…</a:t>
            </a:r>
          </a:p>
          <a:p>
            <a:pPr marL="0" indent="0">
              <a:buNone/>
            </a:pPr>
            <a:r>
              <a:rPr lang="en-US" sz="2600" dirty="0">
                <a:latin typeface="Courier New" panose="02070309020205020404" pitchFamily="49" charset="0"/>
                <a:cs typeface="Courier New" panose="02070309020205020404" pitchFamily="49" charset="0"/>
              </a:rPr>
              <a:t>}</a:t>
            </a:r>
          </a:p>
          <a:p>
            <a:pPr marL="0" indent="0">
              <a:buNone/>
            </a:pPr>
            <a:r>
              <a:rPr lang="en-US" sz="1700" dirty="0">
                <a:hlinkClick r:id="rId3"/>
              </a:rPr>
              <a:t>https://docs.microsoft.com/en-us/azure/azure-resource-manager/resource-group-template-functions-comparison</a:t>
            </a:r>
            <a:endParaRPr lang="en-US" sz="1700" dirty="0"/>
          </a:p>
        </p:txBody>
      </p:sp>
    </p:spTree>
    <p:extLst>
      <p:ext uri="{BB962C8B-B14F-4D97-AF65-F5344CB8AC3E}">
        <p14:creationId xmlns:p14="http://schemas.microsoft.com/office/powerpoint/2010/main" val="1385150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 in Action</a:t>
            </a:r>
          </a:p>
        </p:txBody>
      </p:sp>
      <p:sp>
        <p:nvSpPr>
          <p:cNvPr id="3" name="Content Placeholder 2"/>
          <p:cNvSpPr>
            <a:spLocks noGrp="1"/>
          </p:cNvSpPr>
          <p:nvPr>
            <p:ph idx="1"/>
          </p:nvPr>
        </p:nvSpPr>
        <p:spPr/>
        <p:txBody>
          <a:bodyPr/>
          <a:lstStyle/>
          <a:p>
            <a:r>
              <a:rPr lang="en-US" dirty="0"/>
              <a:t>Run nb-conditional-deploy-v1.json and create a storage account</a:t>
            </a:r>
          </a:p>
          <a:p>
            <a:pPr lvl="1"/>
            <a:r>
              <a:rPr lang="en-US" dirty="0"/>
              <a:t>Check the portal and confirm the existence of the new storage account</a:t>
            </a:r>
          </a:p>
          <a:p>
            <a:r>
              <a:rPr lang="en-US" dirty="0"/>
              <a:t>Run nb-conditional-deploy-v2.json and create a second storage account with the conditional variable set to existing</a:t>
            </a:r>
          </a:p>
          <a:p>
            <a:pPr lvl="1"/>
            <a:r>
              <a:rPr lang="en-US" dirty="0"/>
              <a:t>Check the portal and confirm the new storage account was NOT created</a:t>
            </a:r>
          </a:p>
          <a:p>
            <a:r>
              <a:rPr lang="en-US" dirty="0"/>
              <a:t>Run nb-conditional-deploy-v2.json and create a second storage account with the conditional variable set to ‘new’</a:t>
            </a:r>
          </a:p>
          <a:p>
            <a:pPr lvl="1"/>
            <a:r>
              <a:rPr lang="en-US" dirty="0"/>
              <a:t>Check the portal and confirm the new storage account WAS created</a:t>
            </a:r>
          </a:p>
          <a:p>
            <a:pPr lvl="1"/>
            <a:endParaRPr lang="en-US" dirty="0"/>
          </a:p>
          <a:p>
            <a:pPr marL="0" indent="0">
              <a:buNone/>
            </a:pPr>
            <a:r>
              <a:rPr lang="en-US" dirty="0"/>
              <a:t>[link to both templates needed]</a:t>
            </a:r>
          </a:p>
        </p:txBody>
      </p:sp>
    </p:spTree>
    <p:extLst>
      <p:ext uri="{BB962C8B-B14F-4D97-AF65-F5344CB8AC3E}">
        <p14:creationId xmlns:p14="http://schemas.microsoft.com/office/powerpoint/2010/main" val="5900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stretch>
            <a:fillRect/>
          </a:stretch>
        </p:blipFill>
        <p:spPr>
          <a:xfrm>
            <a:off x="838200" y="365125"/>
            <a:ext cx="10325483" cy="6007953"/>
          </a:xfrm>
          <a:prstGeom prst="rect">
            <a:avLst/>
          </a:prstGeom>
        </p:spPr>
      </p:pic>
    </p:spTree>
    <p:extLst>
      <p:ext uri="{BB962C8B-B14F-4D97-AF65-F5344CB8AC3E}">
        <p14:creationId xmlns:p14="http://schemas.microsoft.com/office/powerpoint/2010/main" val="23459655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2139175"/>
          </a:xfrm>
        </p:spPr>
        <p:txBody>
          <a:bodyPr/>
          <a:lstStyle/>
          <a:p>
            <a:r>
              <a:rPr lang="en-US"/>
              <a:t>ARM Advanced </a:t>
            </a:r>
            <a:r>
              <a:rPr lang="en-US" dirty="0"/>
              <a:t>Feature</a:t>
            </a:r>
            <a:r>
              <a:rPr lang="en-US"/>
              <a:t>:</a:t>
            </a:r>
            <a:br>
              <a:rPr lang="en-US" dirty="0"/>
            </a:br>
            <a:r>
              <a:rPr lang="en-US"/>
              <a:t>copyIndex() aka Looping</a:t>
            </a:r>
            <a:endParaRPr lang="en-US" dirty="0"/>
          </a:p>
        </p:txBody>
      </p:sp>
    </p:spTree>
    <p:extLst>
      <p:ext uri="{BB962C8B-B14F-4D97-AF65-F5344CB8AC3E}">
        <p14:creationId xmlns:p14="http://schemas.microsoft.com/office/powerpoint/2010/main" val="293797641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copyIndex</a:t>
            </a:r>
            <a:r>
              <a:rPr lang="en-US" dirty="0"/>
              <a:t>()…numeric function</a:t>
            </a:r>
          </a:p>
        </p:txBody>
      </p:sp>
      <p:sp>
        <p:nvSpPr>
          <p:cNvPr id="3" name="Content Placeholder 2"/>
          <p:cNvSpPr>
            <a:spLocks noGrp="1"/>
          </p:cNvSpPr>
          <p:nvPr>
            <p:ph idx="1"/>
          </p:nvPr>
        </p:nvSpPr>
        <p:spPr/>
        <p:txBody>
          <a:bodyPr>
            <a:normAutofit fontScale="77500" lnSpcReduction="20000"/>
          </a:bodyPr>
          <a:lstStyle/>
          <a:p>
            <a:r>
              <a:rPr lang="en-US" dirty="0"/>
              <a:t>Add a “copy” section to a resource and reference with the </a:t>
            </a:r>
            <a:r>
              <a:rPr lang="en-US" dirty="0" err="1"/>
              <a:t>copyIndex</a:t>
            </a:r>
            <a:r>
              <a:rPr lang="en-US" dirty="0"/>
              <a:t>() function</a:t>
            </a:r>
          </a:p>
          <a:p>
            <a:pPr marL="0" indent="0">
              <a:buNone/>
            </a:pPr>
            <a:endParaRPr lang="en-US" dirty="0"/>
          </a:p>
          <a:p>
            <a:pPr marL="0" indent="0">
              <a:lnSpc>
                <a:spcPct val="70000"/>
              </a:lnSpc>
              <a:spcBef>
                <a:spcPts val="600"/>
              </a:spcBef>
              <a:buNone/>
            </a:pPr>
            <a:r>
              <a:rPr lang="en-US" sz="1900" dirty="0">
                <a:latin typeface="Courier New" panose="02070309020205020404" pitchFamily="49" charset="0"/>
                <a:cs typeface="Courier New" panose="02070309020205020404" pitchFamily="49" charset="0"/>
              </a:rPr>
              <a:t>"resources": [</a:t>
            </a:r>
          </a:p>
          <a:p>
            <a:pPr marL="0" indent="0">
              <a:lnSpc>
                <a:spcPct val="70000"/>
              </a:lnSpc>
              <a:spcBef>
                <a:spcPts val="600"/>
              </a:spcBef>
              <a:buNone/>
            </a:pPr>
            <a:r>
              <a:rPr lang="en-US" sz="1900" dirty="0">
                <a:latin typeface="Courier New" panose="02070309020205020404" pitchFamily="49" charset="0"/>
                <a:cs typeface="Courier New" panose="02070309020205020404" pitchFamily="49" charset="0"/>
              </a:rPr>
              <a:t>        {</a:t>
            </a:r>
          </a:p>
          <a:p>
            <a:pPr marL="0" indent="0">
              <a:lnSpc>
                <a:spcPct val="70000"/>
              </a:lnSpc>
              <a:spcBef>
                <a:spcPts val="600"/>
              </a:spcBef>
              <a:buNone/>
            </a:pP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apiVersion</a:t>
            </a:r>
            <a:r>
              <a:rPr lang="en-US" sz="1900" dirty="0">
                <a:latin typeface="Courier New" panose="02070309020205020404" pitchFamily="49" charset="0"/>
                <a:cs typeface="Courier New" panose="02070309020205020404" pitchFamily="49" charset="0"/>
              </a:rPr>
              <a:t>": "2016-01-01",</a:t>
            </a:r>
          </a:p>
          <a:p>
            <a:pPr marL="0" indent="0">
              <a:lnSpc>
                <a:spcPct val="70000"/>
              </a:lnSpc>
              <a:spcBef>
                <a:spcPts val="600"/>
              </a:spcBef>
              <a:buNone/>
            </a:pPr>
            <a:r>
              <a:rPr lang="en-US" sz="1900" b="1" dirty="0">
                <a:latin typeface="Courier New" panose="02070309020205020404" pitchFamily="49" charset="0"/>
                <a:cs typeface="Courier New" panose="02070309020205020404" pitchFamily="49" charset="0"/>
              </a:rPr>
              <a:t>            "type": "</a:t>
            </a:r>
            <a:r>
              <a:rPr lang="en-US" sz="1900" b="1" dirty="0" err="1">
                <a:latin typeface="Courier New" panose="02070309020205020404" pitchFamily="49" charset="0"/>
                <a:cs typeface="Courier New" panose="02070309020205020404" pitchFamily="49" charset="0"/>
              </a:rPr>
              <a:t>Microsoft.Storage</a:t>
            </a:r>
            <a:r>
              <a:rPr lang="en-US" sz="1900" b="1" dirty="0">
                <a:latin typeface="Courier New" panose="02070309020205020404" pitchFamily="49" charset="0"/>
                <a:cs typeface="Courier New" panose="02070309020205020404" pitchFamily="49" charset="0"/>
              </a:rPr>
              <a:t>/</a:t>
            </a:r>
            <a:r>
              <a:rPr lang="en-US" sz="1900" b="1" dirty="0" err="1">
                <a:latin typeface="Courier New" panose="02070309020205020404" pitchFamily="49" charset="0"/>
                <a:cs typeface="Courier New" panose="02070309020205020404" pitchFamily="49" charset="0"/>
              </a:rPr>
              <a:t>storageAccounts</a:t>
            </a:r>
            <a:r>
              <a:rPr lang="en-US" sz="1900" b="1" dirty="0">
                <a:latin typeface="Courier New" panose="02070309020205020404" pitchFamily="49" charset="0"/>
                <a:cs typeface="Courier New" panose="02070309020205020404" pitchFamily="49" charset="0"/>
              </a:rPr>
              <a:t>",</a:t>
            </a:r>
          </a:p>
          <a:p>
            <a:pPr marL="0" indent="0">
              <a:lnSpc>
                <a:spcPct val="70000"/>
              </a:lnSpc>
              <a:spcBef>
                <a:spcPts val="600"/>
              </a:spcBef>
              <a:buNone/>
            </a:pPr>
            <a:r>
              <a:rPr lang="en-US" sz="1900" dirty="0">
                <a:latin typeface="Courier New" panose="02070309020205020404" pitchFamily="49" charset="0"/>
                <a:cs typeface="Courier New" panose="02070309020205020404" pitchFamily="49" charset="0"/>
              </a:rPr>
              <a:t>            </a:t>
            </a:r>
            <a:r>
              <a:rPr lang="en-US" sz="1900" dirty="0">
                <a:highlight>
                  <a:srgbClr val="FFFF00"/>
                </a:highlight>
                <a:latin typeface="Courier New" panose="02070309020205020404" pitchFamily="49" charset="0"/>
                <a:cs typeface="Courier New" panose="02070309020205020404" pitchFamily="49" charset="0"/>
              </a:rPr>
              <a:t>"name": "[</a:t>
            </a:r>
            <a:r>
              <a:rPr lang="en-US" sz="1900" dirty="0" err="1">
                <a:highlight>
                  <a:srgbClr val="FFFF00"/>
                </a:highlight>
                <a:latin typeface="Courier New" panose="02070309020205020404" pitchFamily="49" charset="0"/>
                <a:cs typeface="Courier New" panose="02070309020205020404" pitchFamily="49" charset="0"/>
              </a:rPr>
              <a:t>concat</a:t>
            </a:r>
            <a:r>
              <a:rPr lang="en-US" sz="1900" dirty="0">
                <a:highlight>
                  <a:srgbClr val="FFFF00"/>
                </a:highlight>
                <a:latin typeface="Courier New" panose="02070309020205020404" pitchFamily="49" charset="0"/>
                <a:cs typeface="Courier New" panose="02070309020205020404" pitchFamily="49" charset="0"/>
              </a:rPr>
              <a:t>(</a:t>
            </a:r>
            <a:r>
              <a:rPr lang="en-US" sz="1900" dirty="0" err="1">
                <a:highlight>
                  <a:srgbClr val="FFFF00"/>
                </a:highlight>
                <a:latin typeface="Courier New" panose="02070309020205020404" pitchFamily="49" charset="0"/>
                <a:cs typeface="Courier New" panose="02070309020205020404" pitchFamily="49" charset="0"/>
              </a:rPr>
              <a:t>copyIndex</a:t>
            </a:r>
            <a:r>
              <a:rPr lang="en-US" sz="1900" dirty="0">
                <a:highlight>
                  <a:srgbClr val="FFFF00"/>
                </a:highlight>
                <a:latin typeface="Courier New" panose="02070309020205020404" pitchFamily="49" charset="0"/>
                <a:cs typeface="Courier New" panose="02070309020205020404" pitchFamily="49" charset="0"/>
              </a:rPr>
              <a:t>(),'storage', </a:t>
            </a:r>
            <a:r>
              <a:rPr lang="en-US" sz="1900" dirty="0" err="1">
                <a:highlight>
                  <a:srgbClr val="FFFF00"/>
                </a:highlight>
                <a:latin typeface="Courier New" panose="02070309020205020404" pitchFamily="49" charset="0"/>
                <a:cs typeface="Courier New" panose="02070309020205020404" pitchFamily="49" charset="0"/>
              </a:rPr>
              <a:t>uniqueString</a:t>
            </a:r>
            <a:r>
              <a:rPr lang="en-US" sz="1900" dirty="0">
                <a:highlight>
                  <a:srgbClr val="FFFF00"/>
                </a:highlight>
                <a:latin typeface="Courier New" panose="02070309020205020404" pitchFamily="49" charset="0"/>
                <a:cs typeface="Courier New" panose="02070309020205020404" pitchFamily="49" charset="0"/>
              </a:rPr>
              <a:t>(</a:t>
            </a:r>
            <a:r>
              <a:rPr lang="en-US" sz="1900" dirty="0" err="1">
                <a:highlight>
                  <a:srgbClr val="FFFF00"/>
                </a:highlight>
                <a:latin typeface="Courier New" panose="02070309020205020404" pitchFamily="49" charset="0"/>
                <a:cs typeface="Courier New" panose="02070309020205020404" pitchFamily="49" charset="0"/>
              </a:rPr>
              <a:t>resourceGroup</a:t>
            </a:r>
            <a:r>
              <a:rPr lang="en-US" sz="1900" dirty="0">
                <a:highlight>
                  <a:srgbClr val="FFFF00"/>
                </a:highlight>
                <a:latin typeface="Courier New" panose="02070309020205020404" pitchFamily="49" charset="0"/>
                <a:cs typeface="Courier New" panose="02070309020205020404" pitchFamily="49" charset="0"/>
              </a:rPr>
              <a:t>().id))]",</a:t>
            </a:r>
          </a:p>
          <a:p>
            <a:pPr marL="0" indent="0">
              <a:lnSpc>
                <a:spcPct val="70000"/>
              </a:lnSpc>
              <a:spcBef>
                <a:spcPts val="600"/>
              </a:spcBef>
              <a:buNone/>
            </a:pPr>
            <a:r>
              <a:rPr lang="en-US" sz="1900" dirty="0">
                <a:latin typeface="Courier New" panose="02070309020205020404" pitchFamily="49" charset="0"/>
                <a:cs typeface="Courier New" panose="02070309020205020404" pitchFamily="49" charset="0"/>
              </a:rPr>
              <a:t>            "location": "[</a:t>
            </a:r>
            <a:r>
              <a:rPr lang="en-US" sz="1900" dirty="0" err="1">
                <a:latin typeface="Courier New" panose="02070309020205020404" pitchFamily="49" charset="0"/>
                <a:cs typeface="Courier New" panose="02070309020205020404" pitchFamily="49" charset="0"/>
              </a:rPr>
              <a:t>resourceGroup</a:t>
            </a:r>
            <a:r>
              <a:rPr lang="en-US" sz="1900" dirty="0">
                <a:latin typeface="Courier New" panose="02070309020205020404" pitchFamily="49" charset="0"/>
                <a:cs typeface="Courier New" panose="02070309020205020404" pitchFamily="49" charset="0"/>
              </a:rPr>
              <a:t>().location]",</a:t>
            </a:r>
          </a:p>
          <a:p>
            <a:pPr marL="0" indent="0">
              <a:lnSpc>
                <a:spcPct val="70000"/>
              </a:lnSpc>
              <a:spcBef>
                <a:spcPts val="600"/>
              </a:spcBef>
              <a:buNone/>
            </a:pP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sku</a:t>
            </a:r>
            <a:r>
              <a:rPr lang="en-US" sz="1900" dirty="0">
                <a:latin typeface="Courier New" panose="02070309020205020404" pitchFamily="49" charset="0"/>
                <a:cs typeface="Courier New" panose="02070309020205020404" pitchFamily="49" charset="0"/>
              </a:rPr>
              <a:t>": {</a:t>
            </a:r>
          </a:p>
          <a:p>
            <a:pPr marL="0" indent="0">
              <a:lnSpc>
                <a:spcPct val="70000"/>
              </a:lnSpc>
              <a:spcBef>
                <a:spcPts val="600"/>
              </a:spcBef>
              <a:buNone/>
            </a:pPr>
            <a:r>
              <a:rPr lang="en-US" sz="1900" dirty="0">
                <a:latin typeface="Courier New" panose="02070309020205020404" pitchFamily="49" charset="0"/>
                <a:cs typeface="Courier New" panose="02070309020205020404" pitchFamily="49" charset="0"/>
              </a:rPr>
              <a:t>                "name": "</a:t>
            </a:r>
            <a:r>
              <a:rPr lang="en-US" sz="1900" dirty="0" err="1">
                <a:latin typeface="Courier New" panose="02070309020205020404" pitchFamily="49" charset="0"/>
                <a:cs typeface="Courier New" panose="02070309020205020404" pitchFamily="49" charset="0"/>
              </a:rPr>
              <a:t>Standard_LRS</a:t>
            </a:r>
            <a:r>
              <a:rPr lang="en-US" sz="1900" dirty="0">
                <a:latin typeface="Courier New" panose="02070309020205020404" pitchFamily="49" charset="0"/>
                <a:cs typeface="Courier New" panose="02070309020205020404" pitchFamily="49" charset="0"/>
              </a:rPr>
              <a:t>"</a:t>
            </a:r>
          </a:p>
          <a:p>
            <a:pPr marL="0" indent="0">
              <a:lnSpc>
                <a:spcPct val="70000"/>
              </a:lnSpc>
              <a:spcBef>
                <a:spcPts val="600"/>
              </a:spcBef>
              <a:buNone/>
            </a:pPr>
            <a:r>
              <a:rPr lang="en-US" sz="1900" dirty="0">
                <a:latin typeface="Courier New" panose="02070309020205020404" pitchFamily="49" charset="0"/>
                <a:cs typeface="Courier New" panose="02070309020205020404" pitchFamily="49" charset="0"/>
              </a:rPr>
              <a:t>            },</a:t>
            </a:r>
          </a:p>
          <a:p>
            <a:pPr marL="0" indent="0">
              <a:lnSpc>
                <a:spcPct val="70000"/>
              </a:lnSpc>
              <a:spcBef>
                <a:spcPts val="600"/>
              </a:spcBef>
              <a:buNone/>
            </a:pPr>
            <a:r>
              <a:rPr lang="en-US" sz="1900" dirty="0">
                <a:latin typeface="Courier New" panose="02070309020205020404" pitchFamily="49" charset="0"/>
                <a:cs typeface="Courier New" panose="02070309020205020404" pitchFamily="49" charset="0"/>
              </a:rPr>
              <a:t>            "kind": "Storage",</a:t>
            </a:r>
          </a:p>
          <a:p>
            <a:pPr marL="0" indent="0">
              <a:lnSpc>
                <a:spcPct val="70000"/>
              </a:lnSpc>
              <a:spcBef>
                <a:spcPts val="600"/>
              </a:spcBef>
              <a:buNone/>
            </a:pPr>
            <a:r>
              <a:rPr lang="en-US" sz="1900" dirty="0">
                <a:latin typeface="Courier New" panose="02070309020205020404" pitchFamily="49" charset="0"/>
                <a:cs typeface="Courier New" panose="02070309020205020404" pitchFamily="49" charset="0"/>
              </a:rPr>
              <a:t>            "properties": {},</a:t>
            </a:r>
          </a:p>
          <a:p>
            <a:pPr marL="0" indent="0">
              <a:lnSpc>
                <a:spcPct val="70000"/>
              </a:lnSpc>
              <a:spcBef>
                <a:spcPts val="600"/>
              </a:spcBef>
              <a:buNone/>
            </a:pPr>
            <a:r>
              <a:rPr lang="en-US" sz="1900" dirty="0">
                <a:latin typeface="Courier New" panose="02070309020205020404" pitchFamily="49" charset="0"/>
                <a:cs typeface="Courier New" panose="02070309020205020404" pitchFamily="49" charset="0"/>
              </a:rPr>
              <a:t>            </a:t>
            </a:r>
            <a:r>
              <a:rPr lang="en-US" sz="1900" dirty="0">
                <a:highlight>
                  <a:srgbClr val="FFFF00"/>
                </a:highlight>
                <a:latin typeface="Courier New" panose="02070309020205020404" pitchFamily="49" charset="0"/>
                <a:cs typeface="Courier New" panose="02070309020205020404" pitchFamily="49" charset="0"/>
              </a:rPr>
              <a:t>"copy": {</a:t>
            </a:r>
          </a:p>
          <a:p>
            <a:pPr marL="0" indent="0">
              <a:lnSpc>
                <a:spcPct val="70000"/>
              </a:lnSpc>
              <a:spcBef>
                <a:spcPts val="600"/>
              </a:spcBef>
              <a:buNone/>
            </a:pPr>
            <a:r>
              <a:rPr lang="en-US" sz="1900" dirty="0">
                <a:latin typeface="Courier New" panose="02070309020205020404" pitchFamily="49" charset="0"/>
                <a:cs typeface="Courier New" panose="02070309020205020404" pitchFamily="49" charset="0"/>
              </a:rPr>
              <a:t>                </a:t>
            </a:r>
            <a:r>
              <a:rPr lang="en-US" sz="1900" dirty="0">
                <a:highlight>
                  <a:srgbClr val="FFFF00"/>
                </a:highlight>
                <a:latin typeface="Courier New" panose="02070309020205020404" pitchFamily="49" charset="0"/>
                <a:cs typeface="Courier New" panose="02070309020205020404" pitchFamily="49" charset="0"/>
              </a:rPr>
              <a:t>"name": "</a:t>
            </a:r>
            <a:r>
              <a:rPr lang="en-US" sz="1900" dirty="0" err="1">
                <a:highlight>
                  <a:srgbClr val="FFFF00"/>
                </a:highlight>
                <a:latin typeface="Courier New" panose="02070309020205020404" pitchFamily="49" charset="0"/>
                <a:cs typeface="Courier New" panose="02070309020205020404" pitchFamily="49" charset="0"/>
              </a:rPr>
              <a:t>storagecopy</a:t>
            </a:r>
            <a:r>
              <a:rPr lang="en-US" sz="1900" dirty="0">
                <a:highlight>
                  <a:srgbClr val="FFFF00"/>
                </a:highlight>
                <a:latin typeface="Courier New" panose="02070309020205020404" pitchFamily="49" charset="0"/>
                <a:cs typeface="Courier New" panose="02070309020205020404" pitchFamily="49" charset="0"/>
              </a:rPr>
              <a:t>",</a:t>
            </a:r>
          </a:p>
          <a:p>
            <a:pPr marL="0" indent="0">
              <a:lnSpc>
                <a:spcPct val="70000"/>
              </a:lnSpc>
              <a:spcBef>
                <a:spcPts val="600"/>
              </a:spcBef>
              <a:buNone/>
            </a:pPr>
            <a:r>
              <a:rPr lang="en-US" sz="1900" dirty="0">
                <a:latin typeface="Courier New" panose="02070309020205020404" pitchFamily="49" charset="0"/>
                <a:cs typeface="Courier New" panose="02070309020205020404" pitchFamily="49" charset="0"/>
              </a:rPr>
              <a:t>                </a:t>
            </a:r>
            <a:r>
              <a:rPr lang="en-US" sz="1900" dirty="0">
                <a:highlight>
                  <a:srgbClr val="FFFF00"/>
                </a:highlight>
                <a:latin typeface="Courier New" panose="02070309020205020404" pitchFamily="49" charset="0"/>
                <a:cs typeface="Courier New" panose="02070309020205020404" pitchFamily="49" charset="0"/>
              </a:rPr>
              <a:t>"count": 3</a:t>
            </a:r>
          </a:p>
          <a:p>
            <a:pPr marL="0" indent="0">
              <a:lnSpc>
                <a:spcPct val="70000"/>
              </a:lnSpc>
              <a:spcBef>
                <a:spcPts val="600"/>
              </a:spcBef>
              <a:buNone/>
            </a:pPr>
            <a:r>
              <a:rPr lang="en-US" sz="1900" dirty="0">
                <a:latin typeface="Courier New" panose="02070309020205020404" pitchFamily="49" charset="0"/>
                <a:cs typeface="Courier New" panose="02070309020205020404" pitchFamily="49" charset="0"/>
              </a:rPr>
              <a:t>            }</a:t>
            </a:r>
          </a:p>
          <a:p>
            <a:pPr marL="0" indent="0">
              <a:lnSpc>
                <a:spcPct val="70000"/>
              </a:lnSpc>
              <a:spcBef>
                <a:spcPts val="600"/>
              </a:spcBef>
              <a:buNone/>
            </a:pPr>
            <a:r>
              <a:rPr lang="en-US" sz="1900" dirty="0">
                <a:latin typeface="Courier New" panose="02070309020205020404" pitchFamily="49" charset="0"/>
                <a:cs typeface="Courier New" panose="02070309020205020404" pitchFamily="49" charset="0"/>
              </a:rPr>
              <a:t>        }</a:t>
            </a:r>
          </a:p>
          <a:p>
            <a:pPr marL="0" indent="0">
              <a:buNone/>
            </a:pPr>
            <a:endParaRPr lang="en-US" sz="2100" dirty="0">
              <a:hlinkClick r:id="" action="ppaction://noaction"/>
            </a:endParaRPr>
          </a:p>
          <a:p>
            <a:pPr marL="0" indent="0">
              <a:buNone/>
            </a:pPr>
            <a:r>
              <a:rPr lang="en-US" sz="2100" dirty="0">
                <a:hlinkClick r:id="" action="ppaction://noaction"/>
              </a:rPr>
              <a:t>https://docs.microsoft.com/en-us/azure/azure-resource-manager/resource-group-create-multiple</a:t>
            </a:r>
            <a:endParaRPr lang="en-US" sz="2100" dirty="0"/>
          </a:p>
          <a:p>
            <a:endParaRPr lang="en-US" dirty="0"/>
          </a:p>
          <a:p>
            <a:endParaRPr lang="en-US" dirty="0"/>
          </a:p>
        </p:txBody>
      </p:sp>
    </p:spTree>
    <p:extLst>
      <p:ext uri="{BB962C8B-B14F-4D97-AF65-F5344CB8AC3E}">
        <p14:creationId xmlns:p14="http://schemas.microsoft.com/office/powerpoint/2010/main" val="11052477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76779" y="335012"/>
            <a:ext cx="10638442" cy="6187976"/>
          </a:xfrm>
          <a:prstGeom prst="rect">
            <a:avLst/>
          </a:prstGeom>
        </p:spPr>
      </p:pic>
    </p:spTree>
    <p:extLst>
      <p:ext uri="{BB962C8B-B14F-4D97-AF65-F5344CB8AC3E}">
        <p14:creationId xmlns:p14="http://schemas.microsoft.com/office/powerpoint/2010/main" val="17675960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Verbose output</a:t>
            </a:r>
          </a:p>
        </p:txBody>
      </p:sp>
      <p:pic>
        <p:nvPicPr>
          <p:cNvPr id="4" name="Content Placeholder 3"/>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838200" y="1545890"/>
            <a:ext cx="10515600" cy="2317925"/>
          </a:xfrm>
          <a:prstGeom prst="rect">
            <a:avLst/>
          </a:prstGeom>
        </p:spPr>
      </p:pic>
      <p:pic>
        <p:nvPicPr>
          <p:cNvPr id="6" name="Picture 5"/>
          <p:cNvPicPr>
            <a:picLocks noChangeAspect="1"/>
          </p:cNvPicPr>
          <p:nvPr/>
        </p:nvPicPr>
        <p:blipFill>
          <a:blip r:embed="rId4"/>
          <a:stretch>
            <a:fillRect/>
          </a:stretch>
        </p:blipFill>
        <p:spPr>
          <a:xfrm>
            <a:off x="826313" y="4119295"/>
            <a:ext cx="10539373" cy="2164268"/>
          </a:xfrm>
          <a:prstGeom prst="rect">
            <a:avLst/>
          </a:prstGeom>
        </p:spPr>
      </p:pic>
    </p:spTree>
    <p:extLst>
      <p:ext uri="{BB962C8B-B14F-4D97-AF65-F5344CB8AC3E}">
        <p14:creationId xmlns:p14="http://schemas.microsoft.com/office/powerpoint/2010/main" val="6389106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 I create more meaningful names?</a:t>
            </a:r>
          </a:p>
        </p:txBody>
      </p:sp>
      <p:sp>
        <p:nvSpPr>
          <p:cNvPr id="3" name="Content Placeholder 2"/>
          <p:cNvSpPr>
            <a:spLocks noGrp="1"/>
          </p:cNvSpPr>
          <p:nvPr>
            <p:ph idx="1"/>
          </p:nvPr>
        </p:nvSpPr>
        <p:spPr/>
        <p:txBody>
          <a:bodyPr>
            <a:normAutofit fontScale="92500"/>
          </a:bodyPr>
          <a:lstStyle/>
          <a:p>
            <a:pPr marL="0" indent="0">
              <a:buNone/>
            </a:pPr>
            <a:r>
              <a:rPr lang="en-US" sz="2200" b="1" dirty="0"/>
              <a:t>Tried: </a:t>
            </a:r>
          </a:p>
          <a:p>
            <a:pPr marL="0" indent="0">
              <a:buNone/>
            </a:pPr>
            <a:r>
              <a:rPr lang="en-US" sz="2200" dirty="0"/>
              <a:t>"name": "[</a:t>
            </a:r>
            <a:r>
              <a:rPr lang="en-US" sz="2200" dirty="0" err="1"/>
              <a:t>concat</a:t>
            </a:r>
            <a:r>
              <a:rPr lang="en-US" sz="2200" dirty="0"/>
              <a:t>('storage-0', </a:t>
            </a:r>
            <a:r>
              <a:rPr lang="en-US" sz="2200" dirty="0" err="1"/>
              <a:t>copyIndex</a:t>
            </a:r>
            <a:r>
              <a:rPr lang="en-US" sz="2200" dirty="0"/>
              <a:t>(1))]", (did it work?)</a:t>
            </a:r>
          </a:p>
          <a:p>
            <a:pPr marL="0" indent="0">
              <a:buNone/>
            </a:pPr>
            <a:r>
              <a:rPr lang="en-US" sz="2200" b="1" dirty="0"/>
              <a:t>Got error: </a:t>
            </a:r>
          </a:p>
          <a:p>
            <a:pPr marL="0" indent="0">
              <a:buNone/>
            </a:pPr>
            <a:r>
              <a:rPr lang="en-US" sz="2200" dirty="0"/>
              <a:t>New-</a:t>
            </a:r>
            <a:r>
              <a:rPr lang="en-US" sz="2200" dirty="0" err="1"/>
              <a:t>AzureRmResourceGroupDeployment</a:t>
            </a:r>
            <a:r>
              <a:rPr lang="en-US" sz="2200" dirty="0"/>
              <a:t> : 9:51:45 AM - Error: Code=</a:t>
            </a:r>
            <a:r>
              <a:rPr lang="en-US" sz="2200" dirty="0" err="1"/>
              <a:t>AccountNameInvalid</a:t>
            </a:r>
            <a:r>
              <a:rPr lang="en-US" sz="2200" dirty="0"/>
              <a:t>; Message=storage-01 is </a:t>
            </a:r>
            <a:r>
              <a:rPr lang="en-US" sz="2200" dirty="0">
                <a:highlight>
                  <a:srgbClr val="FFFF00"/>
                </a:highlight>
              </a:rPr>
              <a:t>not a valid storage account name</a:t>
            </a:r>
            <a:r>
              <a:rPr lang="en-US" sz="2200" dirty="0"/>
              <a:t>. Storage account name must be between 3 and 24 characters in length and </a:t>
            </a:r>
            <a:r>
              <a:rPr lang="en-US" sz="2200" dirty="0">
                <a:highlight>
                  <a:srgbClr val="FFFF00"/>
                </a:highlight>
              </a:rPr>
              <a:t>use numbers and lower-case letters only</a:t>
            </a:r>
            <a:r>
              <a:rPr lang="en-US" sz="2200" dirty="0"/>
              <a:t>. </a:t>
            </a:r>
          </a:p>
          <a:p>
            <a:pPr marL="0" indent="0">
              <a:buNone/>
            </a:pPr>
            <a:r>
              <a:rPr lang="en-US" sz="2200" b="1" dirty="0"/>
              <a:t>Tried:</a:t>
            </a:r>
            <a:r>
              <a:rPr lang="en-US" sz="2200" dirty="0"/>
              <a:t> </a:t>
            </a:r>
          </a:p>
          <a:p>
            <a:pPr marL="0" indent="0">
              <a:buNone/>
            </a:pPr>
            <a:r>
              <a:rPr lang="en-US" sz="2200" dirty="0"/>
              <a:t>"name": "[</a:t>
            </a:r>
            <a:r>
              <a:rPr lang="en-US" sz="2200" dirty="0" err="1"/>
              <a:t>concat</a:t>
            </a:r>
            <a:r>
              <a:rPr lang="en-US" sz="2200" dirty="0"/>
              <a:t>('storage0', </a:t>
            </a:r>
            <a:r>
              <a:rPr lang="en-US" sz="2200" dirty="0" err="1"/>
              <a:t>copyIndex</a:t>
            </a:r>
            <a:r>
              <a:rPr lang="en-US" sz="2200" dirty="0"/>
              <a:t>(1))]", (did it work?)</a:t>
            </a:r>
          </a:p>
          <a:p>
            <a:pPr marL="0" indent="0">
              <a:buNone/>
            </a:pPr>
            <a:r>
              <a:rPr lang="en-US" sz="2200" b="1" dirty="0"/>
              <a:t>Got error:</a:t>
            </a:r>
            <a:r>
              <a:rPr lang="en-US" sz="2200" dirty="0"/>
              <a:t> </a:t>
            </a:r>
          </a:p>
          <a:p>
            <a:pPr marL="0" indent="0">
              <a:buNone/>
            </a:pPr>
            <a:r>
              <a:rPr lang="en-US" sz="2200" dirty="0"/>
              <a:t>New-</a:t>
            </a:r>
            <a:r>
              <a:rPr lang="en-US" sz="2200" dirty="0" err="1"/>
              <a:t>AzureRmResourceGroupDeployment</a:t>
            </a:r>
            <a:r>
              <a:rPr lang="en-US" sz="2200" dirty="0"/>
              <a:t> : 9:52:45 AM - Error: Code=</a:t>
            </a:r>
            <a:r>
              <a:rPr lang="en-US" sz="2200" dirty="0" err="1"/>
              <a:t>StorageAccountAlreadyTaken</a:t>
            </a:r>
            <a:r>
              <a:rPr lang="en-US" sz="2200" dirty="0"/>
              <a:t>; Message=</a:t>
            </a:r>
            <a:r>
              <a:rPr lang="en-US" sz="2200" dirty="0">
                <a:highlight>
                  <a:srgbClr val="FFFF00"/>
                </a:highlight>
              </a:rPr>
              <a:t>The storage account named storage01 is already taken</a:t>
            </a:r>
            <a:r>
              <a:rPr lang="en-US" sz="2200" dirty="0"/>
              <a:t>. </a:t>
            </a:r>
          </a:p>
          <a:p>
            <a:endParaRPr lang="en-US" dirty="0"/>
          </a:p>
        </p:txBody>
      </p:sp>
    </p:spTree>
    <p:extLst>
      <p:ext uri="{BB962C8B-B14F-4D97-AF65-F5344CB8AC3E}">
        <p14:creationId xmlns:p14="http://schemas.microsoft.com/office/powerpoint/2010/main" val="3708747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1DB28-03FB-4AF7-91A0-1F3F0AFEF32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A38AF98-0778-4D54-9562-93A1E9C282B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C6AA2BF-3531-46ED-8863-895329E9FC7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22604511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Got it working…finally</a:t>
            </a:r>
          </a:p>
        </p:txBody>
      </p:sp>
      <p:sp>
        <p:nvSpPr>
          <p:cNvPr id="3" name="Content Placeholder 2"/>
          <p:cNvSpPr>
            <a:spLocks noGrp="1"/>
          </p:cNvSpPr>
          <p:nvPr>
            <p:ph idx="1"/>
          </p:nvPr>
        </p:nvSpPr>
        <p:spPr>
          <a:xfrm>
            <a:off x="838200" y="1537527"/>
            <a:ext cx="10515600" cy="4351338"/>
          </a:xfrm>
        </p:spPr>
        <p:txBody>
          <a:bodyPr>
            <a:normAutofit/>
          </a:bodyPr>
          <a:lstStyle/>
          <a:p>
            <a:pPr marL="0" indent="0">
              <a:buNone/>
            </a:pPr>
            <a:r>
              <a:rPr lang="en-US" sz="2200" b="1" dirty="0"/>
              <a:t>Tried: </a:t>
            </a:r>
          </a:p>
          <a:p>
            <a:pPr marL="0" indent="0">
              <a:buNone/>
            </a:pPr>
            <a:r>
              <a:rPr lang="en-US" sz="2200" dirty="0"/>
              <a:t>"name": "[</a:t>
            </a:r>
            <a:r>
              <a:rPr lang="en-US" sz="2200" dirty="0" err="1"/>
              <a:t>concat</a:t>
            </a:r>
            <a:r>
              <a:rPr lang="en-US" sz="2200" dirty="0"/>
              <a:t>(parameters('</a:t>
            </a:r>
            <a:r>
              <a:rPr lang="en-US" sz="2200" dirty="0" err="1"/>
              <a:t>environmentPrefix</a:t>
            </a:r>
            <a:r>
              <a:rPr lang="en-US" sz="2200" dirty="0"/>
              <a:t>'),'storage0', </a:t>
            </a:r>
            <a:r>
              <a:rPr lang="en-US" sz="2200" dirty="0" err="1"/>
              <a:t>copyIndex</a:t>
            </a:r>
            <a:r>
              <a:rPr lang="en-US" sz="2200" dirty="0"/>
              <a:t>(1))]"</a:t>
            </a:r>
          </a:p>
          <a:p>
            <a:endParaRPr lang="en-US" dirty="0"/>
          </a:p>
        </p:txBody>
      </p:sp>
      <p:pic>
        <p:nvPicPr>
          <p:cNvPr id="4" name="Picture 3"/>
          <p:cNvPicPr>
            <a:picLocks noChangeAspect="1"/>
          </p:cNvPicPr>
          <p:nvPr/>
        </p:nvPicPr>
        <p:blipFill>
          <a:blip r:embed="rId3"/>
          <a:stretch>
            <a:fillRect/>
          </a:stretch>
        </p:blipFill>
        <p:spPr>
          <a:xfrm>
            <a:off x="0" y="2389588"/>
            <a:ext cx="12192000" cy="2229135"/>
          </a:xfrm>
          <a:prstGeom prst="rect">
            <a:avLst/>
          </a:prstGeom>
        </p:spPr>
      </p:pic>
      <p:pic>
        <p:nvPicPr>
          <p:cNvPr id="5" name="Picture 4"/>
          <p:cNvPicPr>
            <a:picLocks noChangeAspect="1"/>
          </p:cNvPicPr>
          <p:nvPr/>
        </p:nvPicPr>
        <p:blipFill>
          <a:blip r:embed="rId4"/>
          <a:stretch>
            <a:fillRect/>
          </a:stretch>
        </p:blipFill>
        <p:spPr>
          <a:xfrm>
            <a:off x="990157" y="4761754"/>
            <a:ext cx="10211685" cy="1455546"/>
          </a:xfrm>
          <a:prstGeom prst="rect">
            <a:avLst/>
          </a:prstGeom>
        </p:spPr>
      </p:pic>
    </p:spTree>
    <p:extLst>
      <p:ext uri="{BB962C8B-B14F-4D97-AF65-F5344CB8AC3E}">
        <p14:creationId xmlns:p14="http://schemas.microsoft.com/office/powerpoint/2010/main" val="15289549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looping with </a:t>
            </a:r>
            <a:r>
              <a:rPr lang="en-US" dirty="0" err="1"/>
              <a:t>copyIndex</a:t>
            </a:r>
            <a:r>
              <a:rPr lang="en-US" dirty="0"/>
              <a:t>()</a:t>
            </a:r>
          </a:p>
        </p:txBody>
      </p:sp>
      <p:sp>
        <p:nvSpPr>
          <p:cNvPr id="3" name="Content Placeholder 2"/>
          <p:cNvSpPr>
            <a:spLocks noGrp="1"/>
          </p:cNvSpPr>
          <p:nvPr>
            <p:ph idx="1"/>
          </p:nvPr>
        </p:nvSpPr>
        <p:spPr/>
        <p:txBody>
          <a:bodyPr/>
          <a:lstStyle/>
          <a:p>
            <a:r>
              <a:rPr lang="en-US" dirty="0"/>
              <a:t>You can iteratively create multiple resources of the same type</a:t>
            </a:r>
          </a:p>
          <a:p>
            <a:r>
              <a:rPr lang="en-US" dirty="0"/>
              <a:t>Resources are created in parallel unless the mode is set to “serial” (default is parallel…should it specified?)</a:t>
            </a:r>
          </a:p>
          <a:p>
            <a:r>
              <a:rPr lang="en-US" dirty="0"/>
              <a:t>You can iterate on a resource property also</a:t>
            </a:r>
          </a:p>
          <a:p>
            <a:r>
              <a:rPr lang="en-US" dirty="0"/>
              <a:t>Code snippets from documentation are difficult to get working. Never could get the </a:t>
            </a:r>
            <a:r>
              <a:rPr lang="en-US" dirty="0" err="1"/>
              <a:t>Vnet</a:t>
            </a:r>
            <a:r>
              <a:rPr lang="en-US" dirty="0"/>
              <a:t> and Subnet sample to work.</a:t>
            </a:r>
          </a:p>
          <a:p>
            <a:r>
              <a:rPr lang="en-US" dirty="0"/>
              <a:t>Comments on documentation page express clear frustration using </a:t>
            </a:r>
            <a:r>
              <a:rPr lang="en-US" dirty="0" err="1"/>
              <a:t>copyIndex</a:t>
            </a:r>
            <a:r>
              <a:rPr lang="en-US" dirty="0"/>
              <a:t>. Your mileage may vary.</a:t>
            </a:r>
          </a:p>
        </p:txBody>
      </p:sp>
    </p:spTree>
    <p:extLst>
      <p:ext uri="{BB962C8B-B14F-4D97-AF65-F5344CB8AC3E}">
        <p14:creationId xmlns:p14="http://schemas.microsoft.com/office/powerpoint/2010/main" val="26947047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2139175"/>
          </a:xfrm>
        </p:spPr>
        <p:txBody>
          <a:bodyPr/>
          <a:lstStyle/>
          <a:p>
            <a:r>
              <a:rPr lang="en-US" dirty="0"/>
              <a:t>ARM Advanced Feature:</a:t>
            </a:r>
            <a:br>
              <a:rPr lang="en-US" dirty="0"/>
            </a:br>
            <a:r>
              <a:rPr lang="en-US" dirty="0" err="1"/>
              <a:t>toLower</a:t>
            </a:r>
            <a:r>
              <a:rPr lang="en-US" dirty="0"/>
              <a:t>()</a:t>
            </a:r>
          </a:p>
        </p:txBody>
      </p:sp>
    </p:spTree>
    <p:extLst>
      <p:ext uri="{BB962C8B-B14F-4D97-AF65-F5344CB8AC3E}">
        <p14:creationId xmlns:p14="http://schemas.microsoft.com/office/powerpoint/2010/main" val="162181109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toLower</a:t>
            </a:r>
            <a:r>
              <a:rPr lang="en-US" dirty="0"/>
              <a:t>()…string function</a:t>
            </a:r>
          </a:p>
        </p:txBody>
      </p:sp>
      <p:sp>
        <p:nvSpPr>
          <p:cNvPr id="3" name="Content Placeholder 2"/>
          <p:cNvSpPr>
            <a:spLocks noGrp="1"/>
          </p:cNvSpPr>
          <p:nvPr>
            <p:ph idx="1"/>
          </p:nvPr>
        </p:nvSpPr>
        <p:spPr/>
        <p:txBody>
          <a:bodyPr>
            <a:normAutofit fontScale="92500" lnSpcReduction="10000"/>
          </a:bodyPr>
          <a:lstStyle/>
          <a:p>
            <a:r>
              <a:rPr lang="en-US" dirty="0"/>
              <a:t>Useful collection string manipulation functions</a:t>
            </a:r>
          </a:p>
          <a:p>
            <a:r>
              <a:rPr lang="en-US" dirty="0"/>
              <a:t>How useful depends on your needs and approach to ARM templates</a:t>
            </a:r>
          </a:p>
          <a:p>
            <a:r>
              <a:rPr lang="en-US" dirty="0" err="1"/>
              <a:t>toLower</a:t>
            </a:r>
            <a:r>
              <a:rPr lang="en-US" dirty="0"/>
              <a:t>() useful to help ensure proper formatting</a:t>
            </a:r>
          </a:p>
          <a:p>
            <a:endParaRPr lang="en-US" dirty="0"/>
          </a:p>
          <a:p>
            <a:pPr marL="0" indent="0">
              <a:buNone/>
            </a:pPr>
            <a:r>
              <a:rPr lang="en-US" sz="2000" dirty="0">
                <a:latin typeface="Courier New" panose="02070309020205020404" pitchFamily="49" charset="0"/>
                <a:cs typeface="Courier New" panose="02070309020205020404" pitchFamily="49" charset="0"/>
              </a:rPr>
              <a:t>"variables":{</a:t>
            </a:r>
          </a:p>
          <a:p>
            <a:pPr marL="0" indent="0">
              <a:buNone/>
            </a:pPr>
            <a:r>
              <a:rPr lang="en-US" sz="2000" dirty="0">
                <a:latin typeface="Courier New" panose="02070309020205020404" pitchFamily="49" charset="0"/>
                <a:cs typeface="Courier New" panose="02070309020205020404" pitchFamily="49" charset="0"/>
              </a:rPr>
              <a:t>	"prefix": "NBTL062017"</a:t>
            </a:r>
          </a:p>
          <a:p>
            <a:pPr marL="0" indent="0">
              <a:buNone/>
            </a:pPr>
            <a:r>
              <a:rPr lang="en-US" sz="2000" dirty="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a:t>
            </a:r>
          </a:p>
          <a:p>
            <a:pPr marL="0" indent="0">
              <a:buNone/>
            </a:pPr>
            <a:r>
              <a:rPr lang="en-US" sz="2000" dirty="0">
                <a:latin typeface="Courier New" panose="02070309020205020404" pitchFamily="49" charset="0"/>
                <a:cs typeface="Courier New" panose="02070309020205020404" pitchFamily="49" charset="0"/>
              </a:rPr>
              <a:t>"name": "[</a:t>
            </a:r>
            <a:r>
              <a:rPr lang="en-US" sz="2000" dirty="0" err="1">
                <a:latin typeface="Courier New" panose="02070309020205020404" pitchFamily="49" charset="0"/>
                <a:cs typeface="Courier New" panose="02070309020205020404" pitchFamily="49" charset="0"/>
              </a:rPr>
              <a:t>concat</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storagev</a:t>
            </a:r>
            <a:r>
              <a:rPr lang="en-US" sz="2000" dirty="0">
                <a:latin typeface="Courier New" panose="02070309020205020404" pitchFamily="49" charset="0"/>
                <a:cs typeface="Courier New" panose="02070309020205020404" pitchFamily="49" charset="0"/>
              </a:rPr>
              <a:t>', </a:t>
            </a:r>
            <a:r>
              <a:rPr lang="en-US" sz="2000" dirty="0" err="1">
                <a:highlight>
                  <a:srgbClr val="FFFF00"/>
                </a:highlight>
                <a:latin typeface="Courier New" panose="02070309020205020404" pitchFamily="49" charset="0"/>
                <a:cs typeface="Courier New" panose="02070309020205020404" pitchFamily="49" charset="0"/>
              </a:rPr>
              <a:t>toLower</a:t>
            </a:r>
            <a:r>
              <a:rPr lang="en-US" sz="2000" dirty="0">
                <a:highlight>
                  <a:srgbClr val="FFFF00"/>
                </a:highlight>
                <a:latin typeface="Courier New" panose="02070309020205020404" pitchFamily="49" charset="0"/>
                <a:cs typeface="Courier New" panose="02070309020205020404" pitchFamily="49" charset="0"/>
              </a:rPr>
              <a:t>(variables('prefix')</a:t>
            </a:r>
            <a:r>
              <a:rPr lang="en-US" sz="2000" dirty="0">
                <a:latin typeface="Courier New" panose="02070309020205020404" pitchFamily="49" charset="0"/>
                <a:cs typeface="Courier New" panose="02070309020205020404" pitchFamily="49" charset="0"/>
              </a:rPr>
              <a:t>)]",</a:t>
            </a:r>
          </a:p>
          <a:p>
            <a:pPr marL="0" indent="0">
              <a:buNone/>
            </a:pPr>
            <a:endParaRPr lang="en-US" sz="2100" dirty="0"/>
          </a:p>
          <a:p>
            <a:pPr marL="0" indent="0">
              <a:buNone/>
            </a:pPr>
            <a:r>
              <a:rPr lang="en-US" sz="1900" dirty="0">
                <a:hlinkClick r:id="rId3"/>
              </a:rPr>
              <a:t>https://docs.microsoft.com/en-us/azure/azure-resource-manager/resource-group-template-functions-string</a:t>
            </a:r>
            <a:endParaRPr lang="en-US" sz="1900" dirty="0"/>
          </a:p>
          <a:p>
            <a:endParaRPr lang="en-US" dirty="0"/>
          </a:p>
          <a:p>
            <a:endParaRPr lang="en-US" dirty="0"/>
          </a:p>
        </p:txBody>
      </p:sp>
    </p:spTree>
    <p:extLst>
      <p:ext uri="{BB962C8B-B14F-4D97-AF65-F5344CB8AC3E}">
        <p14:creationId xmlns:p14="http://schemas.microsoft.com/office/powerpoint/2010/main" val="18155433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without </a:t>
            </a:r>
            <a:r>
              <a:rPr lang="en-US" dirty="0" err="1"/>
              <a:t>toLower</a:t>
            </a:r>
            <a:r>
              <a:rPr lang="en-US" dirty="0"/>
              <a:t>()</a:t>
            </a:r>
          </a:p>
        </p:txBody>
      </p:sp>
      <p:sp>
        <p:nvSpPr>
          <p:cNvPr id="3" name="Content Placeholder 2"/>
          <p:cNvSpPr>
            <a:spLocks noGrp="1"/>
          </p:cNvSpPr>
          <p:nvPr>
            <p:ph idx="1"/>
          </p:nvPr>
        </p:nvSpPr>
        <p:spPr/>
        <p:txBody>
          <a:bodyPr/>
          <a:lstStyle/>
          <a:p>
            <a:r>
              <a:rPr lang="en-US" sz="2400" dirty="0">
                <a:cs typeface="Courier New" panose="02070309020205020404" pitchFamily="49" charset="0"/>
              </a:rPr>
              <a:t>Run </a:t>
            </a:r>
            <a:r>
              <a:rPr lang="en-US" sz="2400" dirty="0" err="1">
                <a:cs typeface="Courier New" panose="02070309020205020404" pitchFamily="49" charset="0"/>
              </a:rPr>
              <a:t>nb-tolower-deploy.json</a:t>
            </a:r>
            <a:r>
              <a:rPr lang="en-US" sz="2400" dirty="0">
                <a:cs typeface="Courier New" panose="02070309020205020404" pitchFamily="49" charset="0"/>
              </a:rPr>
              <a:t> with and without </a:t>
            </a:r>
            <a:r>
              <a:rPr lang="en-US" sz="2400" dirty="0" err="1">
                <a:cs typeface="Courier New" panose="02070309020205020404" pitchFamily="49" charset="0"/>
              </a:rPr>
              <a:t>toLower</a:t>
            </a:r>
            <a:r>
              <a:rPr lang="en-US" sz="2400" dirty="0">
                <a:cs typeface="Courier New" panose="02070309020205020404" pitchFamily="49" charset="0"/>
              </a:rPr>
              <a:t> (example error message without </a:t>
            </a:r>
            <a:r>
              <a:rPr lang="en-US" sz="2400" dirty="0" err="1">
                <a:cs typeface="Courier New" panose="02070309020205020404" pitchFamily="49" charset="0"/>
              </a:rPr>
              <a:t>toLower</a:t>
            </a:r>
            <a:r>
              <a:rPr lang="en-US" sz="2400" dirty="0">
                <a:cs typeface="Courier New" panose="02070309020205020404" pitchFamily="49" charset="0"/>
              </a:rPr>
              <a:t> below)</a:t>
            </a:r>
            <a:r>
              <a:rPr lang="en-US" sz="2000" dirty="0">
                <a:latin typeface="Courier New" panose="02070309020205020404" pitchFamily="49" charset="0"/>
                <a:cs typeface="Courier New" panose="02070309020205020404" pitchFamily="49" charset="0"/>
              </a:rPr>
              <a:t> </a:t>
            </a:r>
          </a:p>
          <a:p>
            <a:pPr marL="0" indent="0">
              <a:buNone/>
            </a:pPr>
            <a:r>
              <a:rPr lang="en-US" sz="2000" dirty="0">
                <a:latin typeface="Courier New" panose="02070309020205020404" pitchFamily="49" charset="0"/>
                <a:cs typeface="Courier New" panose="02070309020205020404" pitchFamily="49" charset="0"/>
              </a:rPr>
              <a:t>"error": {</a:t>
            </a:r>
          </a:p>
          <a:p>
            <a:pPr marL="0" indent="0">
              <a:buNone/>
            </a:pPr>
            <a:r>
              <a:rPr lang="en-US" sz="2000" dirty="0">
                <a:latin typeface="Courier New" panose="02070309020205020404" pitchFamily="49" charset="0"/>
                <a:cs typeface="Courier New" panose="02070309020205020404" pitchFamily="49" charset="0"/>
              </a:rPr>
              <a:t>    "code": "</a:t>
            </a:r>
            <a:r>
              <a:rPr lang="en-US" sz="2000" dirty="0" err="1">
                <a:latin typeface="Courier New" panose="02070309020205020404" pitchFamily="49" charset="0"/>
                <a:cs typeface="Courier New" panose="02070309020205020404" pitchFamily="49" charset="0"/>
              </a:rPr>
              <a:t>AccountNameInvalid</a:t>
            </a:r>
            <a:r>
              <a:rPr lang="en-US" sz="2000" dirty="0">
                <a:latin typeface="Courier New" panose="02070309020205020404" pitchFamily="49" charset="0"/>
                <a:cs typeface="Courier New" panose="02070309020205020404" pitchFamily="49" charset="0"/>
              </a:rPr>
              <a:t>",</a:t>
            </a:r>
          </a:p>
          <a:p>
            <a:pPr marL="0" indent="0">
              <a:buNone/>
            </a:pPr>
            <a:r>
              <a:rPr lang="en-US" sz="2000" dirty="0">
                <a:latin typeface="Courier New" panose="02070309020205020404" pitchFamily="49" charset="0"/>
                <a:cs typeface="Courier New" panose="02070309020205020404" pitchFamily="49" charset="0"/>
              </a:rPr>
              <a:t>    "message": "storev22NBTL062017 is </a:t>
            </a:r>
            <a:r>
              <a:rPr lang="en-US" sz="2000" dirty="0">
                <a:highlight>
                  <a:srgbClr val="FFFF00"/>
                </a:highlight>
                <a:latin typeface="Courier New" panose="02070309020205020404" pitchFamily="49" charset="0"/>
                <a:cs typeface="Courier New" panose="02070309020205020404" pitchFamily="49" charset="0"/>
              </a:rPr>
              <a:t>not a valid storage account name</a:t>
            </a:r>
            <a:r>
              <a:rPr lang="en-US" sz="2000" dirty="0">
                <a:latin typeface="Courier New" panose="02070309020205020404" pitchFamily="49" charset="0"/>
                <a:cs typeface="Courier New" panose="02070309020205020404" pitchFamily="49" charset="0"/>
              </a:rPr>
              <a:t>. Storage account name must be between 3 and 24 characters in length and use numbers and </a:t>
            </a:r>
            <a:r>
              <a:rPr lang="en-US" sz="2000" dirty="0">
                <a:highlight>
                  <a:srgbClr val="FFFF00"/>
                </a:highlight>
                <a:latin typeface="Courier New" panose="02070309020205020404" pitchFamily="49" charset="0"/>
                <a:cs typeface="Courier New" panose="02070309020205020404" pitchFamily="49" charset="0"/>
              </a:rPr>
              <a:t>lower-case letters only</a:t>
            </a:r>
            <a:r>
              <a:rPr lang="en-US" sz="2000" dirty="0">
                <a:latin typeface="Courier New" panose="02070309020205020404" pitchFamily="49" charset="0"/>
                <a:cs typeface="Courier New" panose="02070309020205020404" pitchFamily="49" charset="0"/>
              </a:rPr>
              <a:t>." </a:t>
            </a:r>
          </a:p>
          <a:p>
            <a:pPr marL="0" indent="0">
              <a:buNone/>
            </a:pPr>
            <a:r>
              <a:rPr lang="en-US" sz="2000" dirty="0">
                <a:latin typeface="Courier New" panose="02070309020205020404" pitchFamily="49" charset="0"/>
                <a:cs typeface="Courier New" panose="02070309020205020404" pitchFamily="49" charset="0"/>
              </a:rPr>
              <a:t>}</a:t>
            </a:r>
          </a:p>
          <a:p>
            <a:endParaRPr lang="en-US" dirty="0"/>
          </a:p>
        </p:txBody>
      </p:sp>
    </p:spTree>
    <p:extLst>
      <p:ext uri="{BB962C8B-B14F-4D97-AF65-F5344CB8AC3E}">
        <p14:creationId xmlns:p14="http://schemas.microsoft.com/office/powerpoint/2010/main" val="24647098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Functions: Food for thought</a:t>
            </a:r>
          </a:p>
        </p:txBody>
      </p:sp>
      <p:sp>
        <p:nvSpPr>
          <p:cNvPr id="3" name="Content Placeholder 2"/>
          <p:cNvSpPr>
            <a:spLocks noGrp="1"/>
          </p:cNvSpPr>
          <p:nvPr>
            <p:ph idx="1"/>
          </p:nvPr>
        </p:nvSpPr>
        <p:spPr/>
        <p:txBody>
          <a:bodyPr>
            <a:normAutofit lnSpcReduction="10000"/>
          </a:bodyPr>
          <a:lstStyle/>
          <a:p>
            <a:r>
              <a:rPr lang="en-US" dirty="0"/>
              <a:t>Some functions are easy to integrate into your templates (</a:t>
            </a:r>
            <a:r>
              <a:rPr lang="en-US" dirty="0" err="1"/>
              <a:t>concat</a:t>
            </a:r>
            <a:r>
              <a:rPr lang="en-US" dirty="0"/>
              <a:t>)</a:t>
            </a:r>
          </a:p>
          <a:p>
            <a:r>
              <a:rPr lang="en-US" dirty="0"/>
              <a:t>Some functions require some trial-and-error to get them to do what you expect (</a:t>
            </a:r>
            <a:r>
              <a:rPr lang="en-US" dirty="0" err="1"/>
              <a:t>copyIndex</a:t>
            </a:r>
            <a:r>
              <a:rPr lang="en-US" dirty="0"/>
              <a:t>)</a:t>
            </a:r>
          </a:p>
          <a:p>
            <a:r>
              <a:rPr lang="en-US" dirty="0"/>
              <a:t>Obviously some functions are more useful than others and some are simply not worth the effort</a:t>
            </a:r>
          </a:p>
          <a:p>
            <a:r>
              <a:rPr lang="en-US" dirty="0"/>
              <a:t>The real question is…how much intelligence do you want to insert into your templates?</a:t>
            </a:r>
          </a:p>
          <a:p>
            <a:r>
              <a:rPr lang="en-US" dirty="0"/>
              <a:t>It might make more sense to use </a:t>
            </a:r>
            <a:r>
              <a:rPr lang="en-US" dirty="0" err="1"/>
              <a:t>Powershell</a:t>
            </a:r>
            <a:r>
              <a:rPr lang="en-US" dirty="0"/>
              <a:t> or CLI as the “glue” that holds the template(s) together and contains the “real” intelligence</a:t>
            </a:r>
          </a:p>
          <a:p>
            <a:r>
              <a:rPr lang="en-US" dirty="0"/>
              <a:t>The bigger the template, the harder to maintain</a:t>
            </a:r>
          </a:p>
        </p:txBody>
      </p:sp>
    </p:spTree>
    <p:extLst>
      <p:ext uri="{BB962C8B-B14F-4D97-AF65-F5344CB8AC3E}">
        <p14:creationId xmlns:p14="http://schemas.microsoft.com/office/powerpoint/2010/main" val="30224747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3116431"/>
          </a:xfrm>
        </p:spPr>
        <p:txBody>
          <a:bodyPr/>
          <a:lstStyle/>
          <a:p>
            <a:r>
              <a:rPr lang="en-US" dirty="0"/>
              <a:t>ARM Advanced Feature:</a:t>
            </a:r>
            <a:br>
              <a:rPr lang="en-US" dirty="0"/>
            </a:br>
            <a:r>
              <a:rPr lang="en-US" dirty="0" err="1"/>
              <a:t>resourceId</a:t>
            </a:r>
            <a:br>
              <a:rPr lang="en-US" dirty="0"/>
            </a:br>
            <a:endParaRPr lang="en-US" dirty="0"/>
          </a:p>
        </p:txBody>
      </p:sp>
    </p:spTree>
    <p:extLst>
      <p:ext uri="{BB962C8B-B14F-4D97-AF65-F5344CB8AC3E}">
        <p14:creationId xmlns:p14="http://schemas.microsoft.com/office/powerpoint/2010/main" val="249401159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Segoe UI Light" panose="020B0502040204020203" pitchFamily="34" charset="0"/>
                <a:cs typeface="Segoe UI Light" panose="020B0502040204020203" pitchFamily="34" charset="0"/>
              </a:rPr>
              <a:t>ResourceID</a:t>
            </a:r>
            <a:r>
              <a:rPr lang="en-US" dirty="0">
                <a:latin typeface="Segoe UI Light" panose="020B0502040204020203" pitchFamily="34" charset="0"/>
                <a:cs typeface="Segoe UI Light" panose="020B0502040204020203" pitchFamily="34" charset="0"/>
              </a:rPr>
              <a:t> property</a:t>
            </a:r>
          </a:p>
        </p:txBody>
      </p:sp>
      <p:sp>
        <p:nvSpPr>
          <p:cNvPr id="3" name="Content Placeholder 2"/>
          <p:cNvSpPr>
            <a:spLocks noGrp="1"/>
          </p:cNvSpPr>
          <p:nvPr>
            <p:ph idx="1"/>
          </p:nvPr>
        </p:nvSpPr>
        <p:spPr>
          <a:xfrm>
            <a:off x="838200" y="1614791"/>
            <a:ext cx="10515600" cy="4562172"/>
          </a:xfrm>
        </p:spPr>
        <p:txBody>
          <a:bodyPr>
            <a:normAutofit fontScale="85000" lnSpcReduction="20000"/>
          </a:bodyPr>
          <a:lstStyle/>
          <a:p>
            <a:r>
              <a:rPr lang="en-US" dirty="0">
                <a:latin typeface="Segoe UI Light" panose="020B0502040204020203" pitchFamily="34" charset="0"/>
                <a:cs typeface="Segoe UI Light" panose="020B0502040204020203" pitchFamily="34" charset="0"/>
              </a:rPr>
              <a:t>Unique identifier of a resource in Azure</a:t>
            </a:r>
          </a:p>
          <a:p>
            <a:r>
              <a:rPr lang="en-US" dirty="0">
                <a:latin typeface="Segoe UI Light" panose="020B0502040204020203" pitchFamily="34" charset="0"/>
                <a:cs typeface="Segoe UI Light" panose="020B0502040204020203" pitchFamily="34" charset="0"/>
              </a:rPr>
              <a:t>Used to reference one resource as a parameter in another resource.</a:t>
            </a:r>
          </a:p>
          <a:p>
            <a:pPr lvl="1"/>
            <a:r>
              <a:rPr lang="en-US" dirty="0">
                <a:latin typeface="Segoe UI Light" panose="020B0502040204020203" pitchFamily="34" charset="0"/>
                <a:cs typeface="Segoe UI Light" panose="020B0502040204020203" pitchFamily="34" charset="0"/>
              </a:rPr>
              <a:t>Example: A virtual machine needs to specify the </a:t>
            </a:r>
            <a:r>
              <a:rPr lang="en-US" dirty="0" err="1">
                <a:latin typeface="Segoe UI Light" panose="020B0502040204020203" pitchFamily="34" charset="0"/>
                <a:cs typeface="Segoe UI Light" panose="020B0502040204020203" pitchFamily="34" charset="0"/>
              </a:rPr>
              <a:t>resourceID</a:t>
            </a:r>
            <a:r>
              <a:rPr lang="en-US" dirty="0">
                <a:latin typeface="Segoe UI Light" panose="020B0502040204020203" pitchFamily="34" charset="0"/>
                <a:cs typeface="Segoe UI Light" panose="020B0502040204020203" pitchFamily="34" charset="0"/>
              </a:rPr>
              <a:t> of the NIC that it is attached to</a:t>
            </a:r>
          </a:p>
          <a:p>
            <a:pPr lvl="1"/>
            <a:r>
              <a:rPr lang="en-US" dirty="0">
                <a:latin typeface="Segoe UI Light" panose="020B0502040204020203" pitchFamily="34" charset="0"/>
                <a:cs typeface="Segoe UI Light" panose="020B0502040204020203" pitchFamily="34" charset="0"/>
              </a:rPr>
              <a:t>Example: A NIC needs to specify the </a:t>
            </a:r>
            <a:r>
              <a:rPr lang="en-US" dirty="0" err="1">
                <a:latin typeface="Segoe UI Light" panose="020B0502040204020203" pitchFamily="34" charset="0"/>
                <a:cs typeface="Segoe UI Light" panose="020B0502040204020203" pitchFamily="34" charset="0"/>
              </a:rPr>
              <a:t>resourceID</a:t>
            </a:r>
            <a:r>
              <a:rPr lang="en-US" dirty="0">
                <a:latin typeface="Segoe UI Light" panose="020B0502040204020203" pitchFamily="34" charset="0"/>
                <a:cs typeface="Segoe UI Light" panose="020B0502040204020203" pitchFamily="34" charset="0"/>
              </a:rPr>
              <a:t> of the </a:t>
            </a:r>
            <a:r>
              <a:rPr lang="en-US" dirty="0" err="1">
                <a:latin typeface="Segoe UI Light" panose="020B0502040204020203" pitchFamily="34" charset="0"/>
                <a:cs typeface="Segoe UI Light" panose="020B0502040204020203" pitchFamily="34" charset="0"/>
              </a:rPr>
              <a:t>vnet+subnet</a:t>
            </a:r>
            <a:r>
              <a:rPr lang="en-US" dirty="0">
                <a:latin typeface="Segoe UI Light" panose="020B0502040204020203" pitchFamily="34" charset="0"/>
                <a:cs typeface="Segoe UI Light" panose="020B0502040204020203" pitchFamily="34" charset="0"/>
              </a:rPr>
              <a:t> that it is attached to.  (Often, the </a:t>
            </a:r>
            <a:r>
              <a:rPr lang="en-US" dirty="0" err="1">
                <a:latin typeface="Segoe UI Light" panose="020B0502040204020203" pitchFamily="34" charset="0"/>
                <a:cs typeface="Segoe UI Light" panose="020B0502040204020203" pitchFamily="34" charset="0"/>
              </a:rPr>
              <a:t>Vnet</a:t>
            </a:r>
            <a:r>
              <a:rPr lang="en-US" dirty="0">
                <a:latin typeface="Segoe UI Light" panose="020B0502040204020203" pitchFamily="34" charset="0"/>
                <a:cs typeface="Segoe UI Light" panose="020B0502040204020203" pitchFamily="34" charset="0"/>
              </a:rPr>
              <a:t> will be deployed in a separate resource group!) </a:t>
            </a:r>
          </a:p>
          <a:p>
            <a:pPr lvl="1"/>
            <a:r>
              <a:rPr lang="en-US" dirty="0">
                <a:latin typeface="Segoe UI Light" panose="020B0502040204020203" pitchFamily="34" charset="0"/>
                <a:cs typeface="Segoe UI Light" panose="020B0502040204020203" pitchFamily="34" charset="0"/>
              </a:rPr>
              <a:t>Example: A </a:t>
            </a:r>
            <a:r>
              <a:rPr lang="en-US" dirty="0" err="1">
                <a:latin typeface="Segoe UI Light" panose="020B0502040204020203" pitchFamily="34" charset="0"/>
                <a:cs typeface="Segoe UI Light" panose="020B0502040204020203" pitchFamily="34" charset="0"/>
              </a:rPr>
              <a:t>Vnet</a:t>
            </a:r>
            <a:r>
              <a:rPr lang="en-US" dirty="0">
                <a:latin typeface="Segoe UI Light" panose="020B0502040204020203" pitchFamily="34" charset="0"/>
                <a:cs typeface="Segoe UI Light" panose="020B0502040204020203" pitchFamily="34" charset="0"/>
              </a:rPr>
              <a:t> can specify the </a:t>
            </a:r>
            <a:r>
              <a:rPr lang="en-US" dirty="0" err="1">
                <a:latin typeface="Segoe UI Light" panose="020B0502040204020203" pitchFamily="34" charset="0"/>
                <a:cs typeface="Segoe UI Light" panose="020B0502040204020203" pitchFamily="34" charset="0"/>
              </a:rPr>
              <a:t>resourceID</a:t>
            </a:r>
            <a:r>
              <a:rPr lang="en-US" dirty="0">
                <a:latin typeface="Segoe UI Light" panose="020B0502040204020203" pitchFamily="34" charset="0"/>
                <a:cs typeface="Segoe UI Light" panose="020B0502040204020203" pitchFamily="34" charset="0"/>
              </a:rPr>
              <a:t> of a NSG that is applied to it.</a:t>
            </a:r>
          </a:p>
          <a:p>
            <a:r>
              <a:rPr lang="en-US" dirty="0">
                <a:latin typeface="Segoe UI Light" panose="020B0502040204020203" pitchFamily="34" charset="0"/>
                <a:cs typeface="Segoe UI Light" panose="020B0502040204020203" pitchFamily="34" charset="0"/>
              </a:rPr>
              <a:t>A fully qualified </a:t>
            </a:r>
            <a:r>
              <a:rPr lang="en-US" dirty="0" err="1">
                <a:latin typeface="Segoe UI Light" panose="020B0502040204020203" pitchFamily="34" charset="0"/>
                <a:cs typeface="Segoe UI Light" panose="020B0502040204020203" pitchFamily="34" charset="0"/>
              </a:rPr>
              <a:t>ResourceID</a:t>
            </a:r>
            <a:r>
              <a:rPr lang="en-US" dirty="0">
                <a:latin typeface="Segoe UI Light" panose="020B0502040204020203" pitchFamily="34" charset="0"/>
                <a:cs typeface="Segoe UI Light" panose="020B0502040204020203" pitchFamily="34" charset="0"/>
              </a:rPr>
              <a:t> is a concatenation of:</a:t>
            </a:r>
          </a:p>
          <a:p>
            <a:pPr lvl="1"/>
            <a:r>
              <a:rPr lang="en-US" dirty="0">
                <a:solidFill>
                  <a:srgbClr val="7030A0"/>
                </a:solidFill>
                <a:latin typeface="Segoe UI Light" panose="020B0502040204020203" pitchFamily="34" charset="0"/>
                <a:cs typeface="Segoe UI Light" panose="020B0502040204020203" pitchFamily="34" charset="0"/>
              </a:rPr>
              <a:t>&lt;</a:t>
            </a:r>
            <a:r>
              <a:rPr lang="en-US" dirty="0" err="1">
                <a:solidFill>
                  <a:srgbClr val="7030A0"/>
                </a:solidFill>
                <a:latin typeface="Segoe UI Light" panose="020B0502040204020203" pitchFamily="34" charset="0"/>
                <a:cs typeface="Segoe UI Light" panose="020B0502040204020203" pitchFamily="34" charset="0"/>
              </a:rPr>
              <a:t>subscriptionID</a:t>
            </a:r>
            <a:r>
              <a:rPr lang="en-US" dirty="0">
                <a:solidFill>
                  <a:srgbClr val="7030A0"/>
                </a:solidFill>
                <a:latin typeface="Segoe UI Light" panose="020B0502040204020203" pitchFamily="34" charset="0"/>
                <a:cs typeface="Segoe UI Light" panose="020B0502040204020203" pitchFamily="34" charset="0"/>
              </a:rPr>
              <a:t>&gt;</a:t>
            </a:r>
            <a:r>
              <a:rPr lang="en-US" dirty="0">
                <a:latin typeface="Segoe UI Light" panose="020B0502040204020203" pitchFamily="34" charset="0"/>
                <a:cs typeface="Segoe UI Light" panose="020B0502040204020203" pitchFamily="34" charset="0"/>
              </a:rPr>
              <a:t>/</a:t>
            </a:r>
            <a:r>
              <a:rPr lang="en-US" dirty="0">
                <a:solidFill>
                  <a:schemeClr val="accent1"/>
                </a:solidFill>
                <a:latin typeface="Segoe UI Light" panose="020B0502040204020203" pitchFamily="34" charset="0"/>
                <a:cs typeface="Segoe UI Light" panose="020B0502040204020203" pitchFamily="34" charset="0"/>
              </a:rPr>
              <a:t>&lt;</a:t>
            </a:r>
            <a:r>
              <a:rPr lang="en-US" dirty="0" err="1">
                <a:solidFill>
                  <a:schemeClr val="accent1"/>
                </a:solidFill>
                <a:latin typeface="Segoe UI Light" panose="020B0502040204020203" pitchFamily="34" charset="0"/>
                <a:cs typeface="Segoe UI Light" panose="020B0502040204020203" pitchFamily="34" charset="0"/>
              </a:rPr>
              <a:t>resourceGroupName</a:t>
            </a:r>
            <a:r>
              <a:rPr lang="en-US" dirty="0">
                <a:solidFill>
                  <a:schemeClr val="accent1"/>
                </a:solidFill>
                <a:latin typeface="Segoe UI Light" panose="020B0502040204020203" pitchFamily="34" charset="0"/>
                <a:cs typeface="Segoe UI Light" panose="020B0502040204020203" pitchFamily="34" charset="0"/>
              </a:rPr>
              <a:t>&gt;</a:t>
            </a:r>
            <a:r>
              <a:rPr lang="en-US" dirty="0">
                <a:latin typeface="Segoe UI Light" panose="020B0502040204020203" pitchFamily="34" charset="0"/>
                <a:cs typeface="Segoe UI Light" panose="020B0502040204020203" pitchFamily="34" charset="0"/>
              </a:rPr>
              <a:t>/</a:t>
            </a:r>
            <a:r>
              <a:rPr lang="en-US" dirty="0">
                <a:solidFill>
                  <a:srgbClr val="00B050"/>
                </a:solidFill>
                <a:latin typeface="Segoe UI Light" panose="020B0502040204020203" pitchFamily="34" charset="0"/>
                <a:cs typeface="Segoe UI Light" panose="020B0502040204020203" pitchFamily="34" charset="0"/>
              </a:rPr>
              <a:t>&lt;</a:t>
            </a:r>
            <a:r>
              <a:rPr lang="en-US" dirty="0" err="1">
                <a:solidFill>
                  <a:srgbClr val="00B050"/>
                </a:solidFill>
                <a:latin typeface="Segoe UI Light" panose="020B0502040204020203" pitchFamily="34" charset="0"/>
                <a:cs typeface="Segoe UI Light" panose="020B0502040204020203" pitchFamily="34" charset="0"/>
              </a:rPr>
              <a:t>resourceType</a:t>
            </a:r>
            <a:r>
              <a:rPr lang="en-US" dirty="0">
                <a:solidFill>
                  <a:srgbClr val="00B050"/>
                </a:solidFill>
                <a:latin typeface="Segoe UI Light" panose="020B0502040204020203" pitchFamily="34" charset="0"/>
                <a:cs typeface="Segoe UI Light" panose="020B0502040204020203" pitchFamily="34" charset="0"/>
              </a:rPr>
              <a:t>&gt;</a:t>
            </a:r>
            <a:r>
              <a:rPr lang="en-US" dirty="0">
                <a:latin typeface="Segoe UI Light" panose="020B0502040204020203" pitchFamily="34" charset="0"/>
                <a:cs typeface="Segoe UI Light" panose="020B0502040204020203" pitchFamily="34" charset="0"/>
              </a:rPr>
              <a:t>/</a:t>
            </a:r>
            <a:r>
              <a:rPr lang="en-US" dirty="0">
                <a:solidFill>
                  <a:srgbClr val="FF0000"/>
                </a:solidFill>
                <a:latin typeface="Segoe UI Light" panose="020B0502040204020203" pitchFamily="34" charset="0"/>
                <a:cs typeface="Segoe UI Light" panose="020B0502040204020203" pitchFamily="34" charset="0"/>
              </a:rPr>
              <a:t>&lt;</a:t>
            </a:r>
            <a:r>
              <a:rPr lang="en-US" dirty="0" err="1">
                <a:solidFill>
                  <a:srgbClr val="FF0000"/>
                </a:solidFill>
                <a:latin typeface="Segoe UI Light" panose="020B0502040204020203" pitchFamily="34" charset="0"/>
                <a:cs typeface="Segoe UI Light" panose="020B0502040204020203" pitchFamily="34" charset="0"/>
              </a:rPr>
              <a:t>resourceName</a:t>
            </a:r>
            <a:r>
              <a:rPr lang="en-US" dirty="0">
                <a:solidFill>
                  <a:srgbClr val="FF0000"/>
                </a:solidFill>
                <a:latin typeface="Segoe UI Light" panose="020B0502040204020203" pitchFamily="34" charset="0"/>
                <a:cs typeface="Segoe UI Light" panose="020B0502040204020203" pitchFamily="34" charset="0"/>
              </a:rPr>
              <a:t>&gt;</a:t>
            </a:r>
          </a:p>
          <a:p>
            <a:pPr lvl="1"/>
            <a:r>
              <a:rPr lang="en-US" dirty="0">
                <a:latin typeface="Segoe UI Light" panose="020B0502040204020203" pitchFamily="34" charset="0"/>
                <a:cs typeface="Segoe UI Light" panose="020B0502040204020203" pitchFamily="34" charset="0"/>
              </a:rPr>
              <a:t>Example: </a:t>
            </a:r>
            <a:r>
              <a:rPr lang="en-US" sz="1500" dirty="0">
                <a:latin typeface="Segoe UI Light" panose="020B0502040204020203" pitchFamily="34" charset="0"/>
                <a:cs typeface="Segoe UI Light" panose="020B0502040204020203" pitchFamily="34" charset="0"/>
              </a:rPr>
              <a:t>“</a:t>
            </a:r>
            <a:r>
              <a:rPr lang="en-US" sz="1500" dirty="0">
                <a:solidFill>
                  <a:srgbClr val="7030A0"/>
                </a:solidFill>
                <a:latin typeface="Segoe UI Light" panose="020B0502040204020203" pitchFamily="34" charset="0"/>
                <a:cs typeface="Segoe UI Light" panose="020B0502040204020203" pitchFamily="34" charset="0"/>
              </a:rPr>
              <a:t>acc9711d-c67e-47b0-bba3-9f6561a68511</a:t>
            </a:r>
            <a:r>
              <a:rPr lang="en-US" sz="1500" dirty="0">
                <a:solidFill>
                  <a:srgbClr val="FF0000"/>
                </a:solidFill>
                <a:latin typeface="Segoe UI Light" panose="020B0502040204020203" pitchFamily="34" charset="0"/>
                <a:cs typeface="Segoe UI Light" panose="020B0502040204020203" pitchFamily="34" charset="0"/>
              </a:rPr>
              <a:t>/</a:t>
            </a:r>
            <a:r>
              <a:rPr lang="en-US" sz="1500" dirty="0" err="1">
                <a:solidFill>
                  <a:schemeClr val="accent1"/>
                </a:solidFill>
                <a:latin typeface="Segoe UI Light" panose="020B0502040204020203" pitchFamily="34" charset="0"/>
                <a:cs typeface="Segoe UI Light" panose="020B0502040204020203" pitchFamily="34" charset="0"/>
              </a:rPr>
              <a:t>myResourceGroup</a:t>
            </a:r>
            <a:r>
              <a:rPr lang="en-US" sz="1500" dirty="0">
                <a:solidFill>
                  <a:srgbClr val="FF0000"/>
                </a:solidFill>
                <a:latin typeface="Segoe UI Light" panose="020B0502040204020203" pitchFamily="34" charset="0"/>
                <a:cs typeface="Segoe UI Light" panose="020B0502040204020203" pitchFamily="34" charset="0"/>
              </a:rPr>
              <a:t>/</a:t>
            </a:r>
            <a:r>
              <a:rPr lang="en-US" sz="1500" dirty="0" err="1">
                <a:solidFill>
                  <a:srgbClr val="00B050"/>
                </a:solidFill>
                <a:latin typeface="Segoe UI Light" panose="020B0502040204020203" pitchFamily="34" charset="0"/>
                <a:cs typeface="Segoe UI Light" panose="020B0502040204020203" pitchFamily="34" charset="0"/>
              </a:rPr>
              <a:t>Microsoft.Network</a:t>
            </a:r>
            <a:r>
              <a:rPr lang="en-US" sz="1500" dirty="0">
                <a:solidFill>
                  <a:srgbClr val="00B050"/>
                </a:solidFill>
                <a:latin typeface="Segoe UI Light" panose="020B0502040204020203" pitchFamily="34" charset="0"/>
                <a:cs typeface="Segoe UI Light" panose="020B0502040204020203" pitchFamily="34" charset="0"/>
              </a:rPr>
              <a:t>/</a:t>
            </a:r>
            <a:r>
              <a:rPr lang="en-US" sz="1500" dirty="0" err="1">
                <a:solidFill>
                  <a:srgbClr val="00B050"/>
                </a:solidFill>
                <a:latin typeface="Segoe UI Light" panose="020B0502040204020203" pitchFamily="34" charset="0"/>
                <a:cs typeface="Segoe UI Light" panose="020B0502040204020203" pitchFamily="34" charset="0"/>
              </a:rPr>
              <a:t>networkSecurityGroups</a:t>
            </a:r>
            <a:r>
              <a:rPr lang="en-US" sz="1500" dirty="0">
                <a:solidFill>
                  <a:srgbClr val="FF0000"/>
                </a:solidFill>
                <a:latin typeface="Segoe UI Light" panose="020B0502040204020203" pitchFamily="34" charset="0"/>
                <a:cs typeface="Segoe UI Light" panose="020B0502040204020203" pitchFamily="34" charset="0"/>
              </a:rPr>
              <a:t>/</a:t>
            </a:r>
            <a:r>
              <a:rPr lang="en-US" sz="1500" dirty="0" err="1">
                <a:solidFill>
                  <a:srgbClr val="FF0000"/>
                </a:solidFill>
                <a:latin typeface="Segoe UI Light" panose="020B0502040204020203" pitchFamily="34" charset="0"/>
                <a:cs typeface="Segoe UI Light" panose="020B0502040204020203" pitchFamily="34" charset="0"/>
              </a:rPr>
              <a:t>myNSG</a:t>
            </a:r>
            <a:r>
              <a:rPr lang="en-US" sz="1500" dirty="0">
                <a:latin typeface="Segoe UI Light" panose="020B0502040204020203" pitchFamily="34" charset="0"/>
                <a:cs typeface="Segoe UI Light" panose="020B0502040204020203" pitchFamily="34" charset="0"/>
              </a:rPr>
              <a:t>”</a:t>
            </a:r>
          </a:p>
          <a:p>
            <a:r>
              <a:rPr lang="en-US" dirty="0" err="1">
                <a:latin typeface="Segoe UI Light" panose="020B0502040204020203" pitchFamily="34" charset="0"/>
                <a:cs typeface="Segoe UI Light" panose="020B0502040204020203" pitchFamily="34" charset="0"/>
              </a:rPr>
              <a:t>ResourceID</a:t>
            </a:r>
            <a:r>
              <a:rPr lang="en-US" dirty="0">
                <a:latin typeface="Segoe UI Light" panose="020B0502040204020203" pitchFamily="34" charset="0"/>
                <a:cs typeface="Segoe UI Light" panose="020B0502040204020203" pitchFamily="34" charset="0"/>
              </a:rPr>
              <a:t> can be inferred from name &amp; type if it’s unique within scope</a:t>
            </a:r>
          </a:p>
          <a:p>
            <a:pPr lvl="1"/>
            <a:r>
              <a:rPr lang="en-US" dirty="0">
                <a:latin typeface="Segoe UI Light" panose="020B0502040204020203" pitchFamily="34" charset="0"/>
                <a:cs typeface="Segoe UI Light" panose="020B0502040204020203" pitchFamily="34" charset="0"/>
              </a:rPr>
              <a:t>Example:  “</a:t>
            </a:r>
            <a:r>
              <a:rPr lang="en-US" dirty="0">
                <a:solidFill>
                  <a:srgbClr val="00B050"/>
                </a:solidFill>
                <a:latin typeface="Segoe UI Light" panose="020B0502040204020203" pitchFamily="34" charset="0"/>
                <a:cs typeface="Segoe UI Light" panose="020B0502040204020203" pitchFamily="34" charset="0"/>
              </a:rPr>
              <a:t>&lt;</a:t>
            </a:r>
            <a:r>
              <a:rPr lang="en-US" dirty="0" err="1">
                <a:solidFill>
                  <a:srgbClr val="00B050"/>
                </a:solidFill>
                <a:latin typeface="Segoe UI Light" panose="020B0502040204020203" pitchFamily="34" charset="0"/>
                <a:cs typeface="Segoe UI Light" panose="020B0502040204020203" pitchFamily="34" charset="0"/>
              </a:rPr>
              <a:t>resourceType</a:t>
            </a:r>
            <a:r>
              <a:rPr lang="en-US" dirty="0">
                <a:solidFill>
                  <a:srgbClr val="00B050"/>
                </a:solidFill>
                <a:latin typeface="Segoe UI Light" panose="020B0502040204020203" pitchFamily="34" charset="0"/>
                <a:cs typeface="Segoe UI Light" panose="020B0502040204020203" pitchFamily="34" charset="0"/>
              </a:rPr>
              <a:t>&gt;</a:t>
            </a:r>
            <a:r>
              <a:rPr lang="en-US" dirty="0">
                <a:latin typeface="Segoe UI Light" panose="020B0502040204020203" pitchFamily="34" charset="0"/>
                <a:cs typeface="Segoe UI Light" panose="020B0502040204020203" pitchFamily="34" charset="0"/>
              </a:rPr>
              <a:t>/</a:t>
            </a:r>
            <a:r>
              <a:rPr lang="en-US" dirty="0">
                <a:solidFill>
                  <a:srgbClr val="FF0000"/>
                </a:solidFill>
                <a:latin typeface="Segoe UI Light" panose="020B0502040204020203" pitchFamily="34" charset="0"/>
                <a:cs typeface="Segoe UI Light" panose="020B0502040204020203" pitchFamily="34" charset="0"/>
              </a:rPr>
              <a:t>&lt;</a:t>
            </a:r>
            <a:r>
              <a:rPr lang="en-US" dirty="0" err="1">
                <a:solidFill>
                  <a:srgbClr val="FF0000"/>
                </a:solidFill>
                <a:latin typeface="Segoe UI Light" panose="020B0502040204020203" pitchFamily="34" charset="0"/>
                <a:cs typeface="Segoe UI Light" panose="020B0502040204020203" pitchFamily="34" charset="0"/>
              </a:rPr>
              <a:t>resourceName</a:t>
            </a:r>
            <a:r>
              <a:rPr lang="en-US" dirty="0">
                <a:solidFill>
                  <a:srgbClr val="FF0000"/>
                </a:solidFill>
                <a:latin typeface="Segoe UI Light" panose="020B0502040204020203" pitchFamily="34" charset="0"/>
                <a:cs typeface="Segoe UI Light" panose="020B0502040204020203" pitchFamily="34" charset="0"/>
              </a:rPr>
              <a:t>&gt;</a:t>
            </a:r>
            <a:r>
              <a:rPr lang="en-US" dirty="0">
                <a:latin typeface="Segoe UI Light" panose="020B0502040204020203" pitchFamily="34" charset="0"/>
                <a:cs typeface="Segoe UI Light" panose="020B0502040204020203" pitchFamily="34" charset="0"/>
              </a:rPr>
              <a:t>”</a:t>
            </a:r>
          </a:p>
          <a:p>
            <a:pPr lvl="1"/>
            <a:r>
              <a:rPr lang="en-US" dirty="0">
                <a:latin typeface="Segoe UI Light" panose="020B0502040204020203" pitchFamily="34" charset="0"/>
                <a:cs typeface="Segoe UI Light" panose="020B0502040204020203" pitchFamily="34" charset="0"/>
              </a:rPr>
              <a:t>“</a:t>
            </a:r>
            <a:r>
              <a:rPr lang="en-US" dirty="0" err="1">
                <a:solidFill>
                  <a:srgbClr val="00B050"/>
                </a:solidFill>
                <a:latin typeface="Segoe UI Light" panose="020B0502040204020203" pitchFamily="34" charset="0"/>
                <a:cs typeface="Segoe UI Light" panose="020B0502040204020203" pitchFamily="34" charset="0"/>
              </a:rPr>
              <a:t>Microsoft.Network</a:t>
            </a:r>
            <a:r>
              <a:rPr lang="en-US" dirty="0">
                <a:solidFill>
                  <a:srgbClr val="00B050"/>
                </a:solidFill>
                <a:latin typeface="Segoe UI Light" panose="020B0502040204020203" pitchFamily="34" charset="0"/>
                <a:cs typeface="Segoe UI Light" panose="020B0502040204020203" pitchFamily="34" charset="0"/>
              </a:rPr>
              <a:t>/</a:t>
            </a:r>
            <a:r>
              <a:rPr lang="en-US" dirty="0" err="1">
                <a:solidFill>
                  <a:srgbClr val="00B050"/>
                </a:solidFill>
                <a:latin typeface="Segoe UI Light" panose="020B0502040204020203" pitchFamily="34" charset="0"/>
                <a:cs typeface="Segoe UI Light" panose="020B0502040204020203" pitchFamily="34" charset="0"/>
              </a:rPr>
              <a:t>networkSecurityGroups</a:t>
            </a:r>
            <a:r>
              <a:rPr lang="en-US" dirty="0">
                <a:solidFill>
                  <a:srgbClr val="FF0000"/>
                </a:solidFill>
                <a:latin typeface="Segoe UI Light" panose="020B0502040204020203" pitchFamily="34" charset="0"/>
                <a:cs typeface="Segoe UI Light" panose="020B0502040204020203" pitchFamily="34" charset="0"/>
              </a:rPr>
              <a:t>/</a:t>
            </a:r>
            <a:r>
              <a:rPr lang="en-US" dirty="0" err="1">
                <a:solidFill>
                  <a:srgbClr val="FF0000"/>
                </a:solidFill>
                <a:latin typeface="Segoe UI Light" panose="020B0502040204020203" pitchFamily="34" charset="0"/>
                <a:cs typeface="Segoe UI Light" panose="020B0502040204020203" pitchFamily="34" charset="0"/>
              </a:rPr>
              <a:t>myNSG</a:t>
            </a:r>
            <a:r>
              <a:rPr lang="en-US" dirty="0">
                <a:solidFill>
                  <a:srgbClr val="FF0000"/>
                </a:solidFill>
                <a:latin typeface="Segoe UI Light" panose="020B0502040204020203" pitchFamily="34" charset="0"/>
                <a:cs typeface="Segoe UI Light" panose="020B0502040204020203" pitchFamily="34" charset="0"/>
              </a:rPr>
              <a:t>” </a:t>
            </a:r>
          </a:p>
          <a:p>
            <a:pPr lvl="1"/>
            <a:r>
              <a:rPr lang="en-US" dirty="0">
                <a:latin typeface="Segoe UI Light" panose="020B0502040204020203" pitchFamily="34" charset="0"/>
                <a:cs typeface="Segoe UI Light" panose="020B0502040204020203" pitchFamily="34" charset="0"/>
              </a:rPr>
              <a:t>T</a:t>
            </a:r>
            <a:r>
              <a:rPr lang="en-US" dirty="0">
                <a:latin typeface="Segoe UI Light" panose="020B0502040204020203" pitchFamily="34" charset="0"/>
                <a:cs typeface="Segoe UI Light" panose="020B0502040204020203" pitchFamily="34" charset="0"/>
                <a:sym typeface="Wingdings" panose="05000000000000000000" pitchFamily="2" charset="2"/>
              </a:rPr>
              <a:t>his works as long as there’s a NSG called “</a:t>
            </a:r>
            <a:r>
              <a:rPr lang="en-US" dirty="0" err="1">
                <a:latin typeface="Segoe UI Light" panose="020B0502040204020203" pitchFamily="34" charset="0"/>
                <a:cs typeface="Segoe UI Light" panose="020B0502040204020203" pitchFamily="34" charset="0"/>
                <a:sym typeface="Wingdings" panose="05000000000000000000" pitchFamily="2" charset="2"/>
              </a:rPr>
              <a:t>myNSG</a:t>
            </a:r>
            <a:r>
              <a:rPr lang="en-US" dirty="0">
                <a:latin typeface="Segoe UI Light" panose="020B0502040204020203" pitchFamily="34" charset="0"/>
                <a:cs typeface="Segoe UI Light" panose="020B0502040204020203" pitchFamily="34" charset="0"/>
                <a:sym typeface="Wingdings" panose="05000000000000000000" pitchFamily="2" charset="2"/>
              </a:rPr>
              <a:t>” in the current resource group.</a:t>
            </a:r>
          </a:p>
          <a:p>
            <a:pPr lvl="1"/>
            <a:r>
              <a:rPr lang="en-US" dirty="0">
                <a:latin typeface="Segoe UI Light" panose="020B0502040204020203" pitchFamily="34" charset="0"/>
                <a:cs typeface="Segoe UI Light" panose="020B0502040204020203" pitchFamily="34" charset="0"/>
              </a:rPr>
              <a:t>If I’m looking for “</a:t>
            </a:r>
            <a:r>
              <a:rPr lang="en-US" dirty="0" err="1">
                <a:latin typeface="Segoe UI Light" panose="020B0502040204020203" pitchFamily="34" charset="0"/>
                <a:cs typeface="Segoe UI Light" panose="020B0502040204020203" pitchFamily="34" charset="0"/>
              </a:rPr>
              <a:t>myNSG</a:t>
            </a:r>
            <a:r>
              <a:rPr lang="en-US" dirty="0">
                <a:latin typeface="Segoe UI Light" panose="020B0502040204020203" pitchFamily="34" charset="0"/>
                <a:cs typeface="Segoe UI Light" panose="020B0502040204020203" pitchFamily="34" charset="0"/>
              </a:rPr>
              <a:t>” in some other resource group or subscription, then this won’t work!</a:t>
            </a:r>
          </a:p>
        </p:txBody>
      </p:sp>
    </p:spTree>
    <p:extLst>
      <p:ext uri="{BB962C8B-B14F-4D97-AF65-F5344CB8AC3E}">
        <p14:creationId xmlns:p14="http://schemas.microsoft.com/office/powerpoint/2010/main" val="4075826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Segoe UI Light" panose="020B0502040204020203" pitchFamily="34" charset="0"/>
                <a:cs typeface="Segoe UI Light" panose="020B0502040204020203" pitchFamily="34" charset="0"/>
              </a:rPr>
              <a:t>resourceId</a:t>
            </a:r>
            <a:r>
              <a:rPr lang="en-US" dirty="0">
                <a:latin typeface="Segoe UI Light" panose="020B0502040204020203" pitchFamily="34" charset="0"/>
                <a:cs typeface="Segoe UI Light" panose="020B0502040204020203" pitchFamily="34" charset="0"/>
              </a:rPr>
              <a:t>()…resource function</a:t>
            </a:r>
          </a:p>
        </p:txBody>
      </p:sp>
      <p:sp>
        <p:nvSpPr>
          <p:cNvPr id="3" name="Content Placeholder 2"/>
          <p:cNvSpPr>
            <a:spLocks noGrp="1"/>
          </p:cNvSpPr>
          <p:nvPr>
            <p:ph idx="1"/>
          </p:nvPr>
        </p:nvSpPr>
        <p:spPr>
          <a:xfrm>
            <a:off x="838200" y="1614791"/>
            <a:ext cx="10515600" cy="4562172"/>
          </a:xfrm>
        </p:spPr>
        <p:txBody>
          <a:bodyPr>
            <a:normAutofit fontScale="77500" lnSpcReduction="20000"/>
          </a:bodyPr>
          <a:lstStyle/>
          <a:p>
            <a:r>
              <a:rPr lang="en-US" dirty="0" err="1">
                <a:latin typeface="Segoe UI Light" panose="020B0502040204020203" pitchFamily="34" charset="0"/>
                <a:cs typeface="Segoe UI Light" panose="020B0502040204020203" pitchFamily="34" charset="0"/>
              </a:rPr>
              <a:t>resourceId</a:t>
            </a:r>
            <a:r>
              <a:rPr lang="en-US" dirty="0">
                <a:latin typeface="Segoe UI Light" panose="020B0502040204020203" pitchFamily="34" charset="0"/>
                <a:cs typeface="Segoe UI Light" panose="020B0502040204020203" pitchFamily="34" charset="0"/>
              </a:rPr>
              <a:t>() is seen often in auto generated templates and some from the Git repo</a:t>
            </a:r>
          </a:p>
          <a:p>
            <a:pPr lvl="1"/>
            <a:r>
              <a:rPr lang="en-US" dirty="0">
                <a:latin typeface="Segoe UI Light" panose="020B0502040204020203" pitchFamily="34" charset="0"/>
                <a:cs typeface="Segoe UI Light" panose="020B0502040204020203" pitchFamily="34" charset="0"/>
              </a:rPr>
              <a:t>Returns the unique identifier of a resource which is useful when the resource name is ambiguous or not provisioned with the same template</a:t>
            </a:r>
          </a:p>
          <a:p>
            <a:pPr lvl="1"/>
            <a:r>
              <a:rPr lang="en-US" dirty="0">
                <a:latin typeface="Segoe UI Light" panose="020B0502040204020203" pitchFamily="34" charset="0"/>
                <a:cs typeface="Segoe UI Light" panose="020B0502040204020203" pitchFamily="34" charset="0"/>
              </a:rPr>
              <a:t>Often used to reference storage accounts or virtual networks in an alternate resource group</a:t>
            </a:r>
          </a:p>
          <a:p>
            <a:pPr lvl="1"/>
            <a:endParaRPr lang="en-US" dirty="0">
              <a:latin typeface="Segoe UI Light" panose="020B0502040204020203" pitchFamily="34" charset="0"/>
              <a:cs typeface="Segoe UI Light" panose="020B0502040204020203" pitchFamily="34" charset="0"/>
            </a:endParaRPr>
          </a:p>
          <a:p>
            <a:pPr marL="0" indent="0">
              <a:buNone/>
            </a:pPr>
            <a:r>
              <a:rPr lang="en-US" sz="2300" dirty="0">
                <a:latin typeface="Courier New" panose="02070309020205020404" pitchFamily="49" charset="0"/>
                <a:cs typeface="Courier New" panose="02070309020205020404" pitchFamily="49" charset="0"/>
              </a:rPr>
              <a:t>"variables": {</a:t>
            </a:r>
          </a:p>
          <a:p>
            <a:pPr marL="0" indent="0">
              <a:buNone/>
            </a:pPr>
            <a:r>
              <a:rPr lang="en-US" sz="2300" dirty="0">
                <a:latin typeface="Courier New" panose="02070309020205020404" pitchFamily="49" charset="0"/>
                <a:cs typeface="Courier New" panose="02070309020205020404" pitchFamily="49" charset="0"/>
              </a:rPr>
              <a:t>  "</a:t>
            </a:r>
            <a:r>
              <a:rPr lang="en-US" sz="2300" dirty="0" err="1">
                <a:latin typeface="Courier New" panose="02070309020205020404" pitchFamily="49" charset="0"/>
                <a:cs typeface="Courier New" panose="02070309020205020404" pitchFamily="49" charset="0"/>
              </a:rPr>
              <a:t>vnetID</a:t>
            </a:r>
            <a:r>
              <a:rPr lang="en-US" sz="2300" dirty="0">
                <a:latin typeface="Courier New" panose="02070309020205020404" pitchFamily="49" charset="0"/>
                <a:cs typeface="Courier New" panose="02070309020205020404" pitchFamily="49" charset="0"/>
              </a:rPr>
              <a:t>": "[</a:t>
            </a:r>
            <a:r>
              <a:rPr lang="en-US" sz="2300" dirty="0" err="1">
                <a:latin typeface="Courier New" panose="02070309020205020404" pitchFamily="49" charset="0"/>
                <a:cs typeface="Courier New" panose="02070309020205020404" pitchFamily="49" charset="0"/>
              </a:rPr>
              <a:t>resourceId</a:t>
            </a:r>
            <a:r>
              <a:rPr lang="en-US" sz="2300" dirty="0">
                <a:latin typeface="Courier New" panose="02070309020205020404" pitchFamily="49" charset="0"/>
                <a:cs typeface="Courier New" panose="02070309020205020404" pitchFamily="49" charset="0"/>
              </a:rPr>
              <a:t>(parameters('</a:t>
            </a:r>
            <a:r>
              <a:rPr lang="en-US" sz="2300" dirty="0" err="1">
                <a:latin typeface="Courier New" panose="02070309020205020404" pitchFamily="49" charset="0"/>
                <a:cs typeface="Courier New" panose="02070309020205020404" pitchFamily="49" charset="0"/>
              </a:rPr>
              <a:t>virtualNetworkResourceGroup</a:t>
            </a:r>
            <a:r>
              <a:rPr lang="en-US" sz="2300" dirty="0">
                <a:latin typeface="Courier New" panose="02070309020205020404" pitchFamily="49" charset="0"/>
                <a:cs typeface="Courier New" panose="02070309020205020404" pitchFamily="49" charset="0"/>
              </a:rPr>
              <a:t>'), '</a:t>
            </a:r>
            <a:r>
              <a:rPr lang="en-US" sz="2300" dirty="0" err="1">
                <a:latin typeface="Courier New" panose="02070309020205020404" pitchFamily="49" charset="0"/>
                <a:cs typeface="Courier New" panose="02070309020205020404" pitchFamily="49" charset="0"/>
              </a:rPr>
              <a:t>Microsoft.Network</a:t>
            </a:r>
            <a:r>
              <a:rPr lang="en-US" sz="2300" dirty="0">
                <a:latin typeface="Courier New" panose="02070309020205020404" pitchFamily="49" charset="0"/>
                <a:cs typeface="Courier New" panose="02070309020205020404" pitchFamily="49" charset="0"/>
              </a:rPr>
              <a:t>/</a:t>
            </a:r>
            <a:r>
              <a:rPr lang="en-US" sz="2300" dirty="0" err="1">
                <a:latin typeface="Courier New" panose="02070309020205020404" pitchFamily="49" charset="0"/>
                <a:cs typeface="Courier New" panose="02070309020205020404" pitchFamily="49" charset="0"/>
              </a:rPr>
              <a:t>virtualNetworks</a:t>
            </a:r>
            <a:r>
              <a:rPr lang="en-US" sz="2300" dirty="0">
                <a:latin typeface="Courier New" panose="02070309020205020404" pitchFamily="49" charset="0"/>
                <a:cs typeface="Courier New" panose="02070309020205020404" pitchFamily="49" charset="0"/>
              </a:rPr>
              <a:t>', parameters('</a:t>
            </a:r>
            <a:r>
              <a:rPr lang="en-US" sz="2300" dirty="0" err="1">
                <a:latin typeface="Courier New" panose="02070309020205020404" pitchFamily="49" charset="0"/>
                <a:cs typeface="Courier New" panose="02070309020205020404" pitchFamily="49" charset="0"/>
              </a:rPr>
              <a:t>virtualNetworkName</a:t>
            </a:r>
            <a:r>
              <a:rPr lang="en-US" sz="2300" dirty="0">
                <a:latin typeface="Courier New" panose="02070309020205020404" pitchFamily="49" charset="0"/>
                <a:cs typeface="Courier New" panose="02070309020205020404" pitchFamily="49" charset="0"/>
              </a:rPr>
              <a:t>'))]",</a:t>
            </a:r>
          </a:p>
          <a:p>
            <a:pPr marL="0" indent="0">
              <a:buNone/>
            </a:pPr>
            <a:r>
              <a:rPr lang="en-US" sz="2300" dirty="0">
                <a:latin typeface="Courier New" panose="02070309020205020404" pitchFamily="49" charset="0"/>
                <a:cs typeface="Courier New" panose="02070309020205020404" pitchFamily="49" charset="0"/>
              </a:rPr>
              <a:t>  "subnet1Ref": "[</a:t>
            </a:r>
            <a:r>
              <a:rPr lang="en-US" sz="2300" dirty="0" err="1">
                <a:latin typeface="Courier New" panose="02070309020205020404" pitchFamily="49" charset="0"/>
                <a:cs typeface="Courier New" panose="02070309020205020404" pitchFamily="49" charset="0"/>
              </a:rPr>
              <a:t>concat</a:t>
            </a:r>
            <a:r>
              <a:rPr lang="en-US" sz="2300" dirty="0">
                <a:latin typeface="Courier New" panose="02070309020205020404" pitchFamily="49" charset="0"/>
                <a:cs typeface="Courier New" panose="02070309020205020404" pitchFamily="49" charset="0"/>
              </a:rPr>
              <a:t>(variables('</a:t>
            </a:r>
            <a:r>
              <a:rPr lang="en-US" sz="2300" dirty="0" err="1">
                <a:latin typeface="Courier New" panose="02070309020205020404" pitchFamily="49" charset="0"/>
                <a:cs typeface="Courier New" panose="02070309020205020404" pitchFamily="49" charset="0"/>
              </a:rPr>
              <a:t>vnetID</a:t>
            </a:r>
            <a:r>
              <a:rPr lang="en-US" sz="2300" dirty="0">
                <a:latin typeface="Courier New" panose="02070309020205020404" pitchFamily="49" charset="0"/>
                <a:cs typeface="Courier New" panose="02070309020205020404" pitchFamily="49" charset="0"/>
              </a:rPr>
              <a:t>'),'/subnets/', parameters('subnet1Name'))]"</a:t>
            </a:r>
          </a:p>
          <a:p>
            <a:pPr marL="0" indent="0">
              <a:buNone/>
            </a:pPr>
            <a:r>
              <a:rPr lang="en-US" sz="2300" dirty="0">
                <a:latin typeface="Courier New" panose="02070309020205020404" pitchFamily="49" charset="0"/>
                <a:cs typeface="Courier New" panose="02070309020205020404" pitchFamily="49" charset="0"/>
              </a:rPr>
              <a:t>}</a:t>
            </a:r>
          </a:p>
          <a:p>
            <a:pPr marL="0" indent="0">
              <a:buNone/>
            </a:pPr>
            <a:endParaRPr lang="en-US" dirty="0"/>
          </a:p>
          <a:p>
            <a:pPr marL="0" indent="0">
              <a:buNone/>
            </a:pPr>
            <a:endParaRPr lang="en-US" sz="2100" dirty="0">
              <a:hlinkClick r:id="" action="ppaction://noaction"/>
            </a:endParaRPr>
          </a:p>
          <a:p>
            <a:pPr marL="0" indent="0">
              <a:buNone/>
            </a:pPr>
            <a:r>
              <a:rPr lang="en-US" sz="2100" dirty="0">
                <a:hlinkClick r:id="" action="ppaction://noaction"/>
              </a:rPr>
              <a:t>https://docs.microsoft.com/en-us/azure/azure-resource-manager/resource-group-template-functions-resource</a:t>
            </a:r>
            <a:endParaRPr lang="en-US" sz="2100" dirty="0"/>
          </a:p>
          <a:p>
            <a:endParaRPr lang="en-US" dirty="0"/>
          </a:p>
          <a:p>
            <a:endParaRPr lang="en-US" dirty="0"/>
          </a:p>
        </p:txBody>
      </p:sp>
    </p:spTree>
    <p:extLst>
      <p:ext uri="{BB962C8B-B14F-4D97-AF65-F5344CB8AC3E}">
        <p14:creationId xmlns:p14="http://schemas.microsoft.com/office/powerpoint/2010/main" val="4710322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1605517"/>
            <a:ext cx="11653523" cy="3595088"/>
          </a:xfrm>
        </p:spPr>
        <p:txBody>
          <a:bodyPr/>
          <a:lstStyle/>
          <a:p>
            <a:r>
              <a:rPr lang="en-US" dirty="0"/>
              <a:t>Hands-on: Create an ARM Template with Advanced Features</a:t>
            </a:r>
          </a:p>
        </p:txBody>
      </p:sp>
    </p:spTree>
    <p:extLst>
      <p:ext uri="{BB962C8B-B14F-4D97-AF65-F5344CB8AC3E}">
        <p14:creationId xmlns:p14="http://schemas.microsoft.com/office/powerpoint/2010/main" val="413135965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logistics">
            <a:extLst>
              <a:ext uri="{FF2B5EF4-FFF2-40B4-BE49-F238E27FC236}">
                <a16:creationId xmlns:a16="http://schemas.microsoft.com/office/drawing/2014/main" id="{F881C863-DC1B-46E7-9F98-7B1E3F21C587}"/>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B96033D-F46C-4EC0-A372-730EAAECF895}"/>
              </a:ext>
            </a:extLst>
          </p:cNvPr>
          <p:cNvSpPr>
            <a:spLocks noGrp="1"/>
          </p:cNvSpPr>
          <p:nvPr>
            <p:ph type="title"/>
          </p:nvPr>
        </p:nvSpPr>
        <p:spPr>
          <a:xfrm>
            <a:off x="1817255" y="189634"/>
            <a:ext cx="10515600" cy="1325563"/>
          </a:xfrm>
        </p:spPr>
        <p:txBody>
          <a:bodyPr>
            <a:normAutofit/>
          </a:bodyPr>
          <a:lstStyle/>
          <a:p>
            <a:r>
              <a:rPr lang="en-US" sz="6600" dirty="0">
                <a:solidFill>
                  <a:srgbClr val="002060"/>
                </a:solidFill>
                <a:latin typeface="JACKPORT COLLEGE NCV" panose="02000506020000020004" pitchFamily="2" charset="0"/>
              </a:rPr>
              <a:t>Logistics</a:t>
            </a:r>
          </a:p>
        </p:txBody>
      </p:sp>
    </p:spTree>
    <p:extLst>
      <p:ext uri="{BB962C8B-B14F-4D97-AF65-F5344CB8AC3E}">
        <p14:creationId xmlns:p14="http://schemas.microsoft.com/office/powerpoint/2010/main" val="14973467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1292662"/>
          </a:xfrm>
        </p:spPr>
        <p:txBody>
          <a:bodyPr/>
          <a:lstStyle/>
          <a:p>
            <a:r>
              <a:rPr lang="en-US" sz="3600" dirty="0"/>
              <a:t>Extend template to open ports 80 </a:t>
            </a:r>
            <a:r>
              <a:rPr lang="en-US" sz="3600"/>
              <a:t>and </a:t>
            </a:r>
            <a:r>
              <a:rPr lang="en-US" sz="3600" dirty="0"/>
              <a:t>3</a:t>
            </a:r>
            <a:r>
              <a:rPr lang="en-US" sz="3600"/>
              <a:t>389 </a:t>
            </a:r>
            <a:r>
              <a:rPr lang="en-US" sz="3600" dirty="0"/>
              <a:t>on the default subnet</a:t>
            </a:r>
            <a:endParaRPr lang="en-US" dirty="0"/>
          </a:p>
        </p:txBody>
      </p:sp>
      <p:sp>
        <p:nvSpPr>
          <p:cNvPr id="3" name="Title 2"/>
          <p:cNvSpPr>
            <a:spLocks noGrp="1"/>
          </p:cNvSpPr>
          <p:nvPr>
            <p:ph type="title"/>
          </p:nvPr>
        </p:nvSpPr>
        <p:spPr/>
        <p:txBody>
          <a:bodyPr/>
          <a:lstStyle/>
          <a:p>
            <a:r>
              <a:rPr lang="en-US" dirty="0"/>
              <a:t>Challenge #3</a:t>
            </a:r>
            <a:br>
              <a:rPr lang="en-US" dirty="0"/>
            </a:br>
            <a:r>
              <a:rPr lang="en-US" sz="3600" dirty="0">
                <a:solidFill>
                  <a:srgbClr val="0078D7"/>
                </a:solidFill>
              </a:rPr>
              <a:t>Deploy more than one resource</a:t>
            </a:r>
            <a:endParaRPr lang="en-US" dirty="0">
              <a:solidFill>
                <a:srgbClr val="0078D7"/>
              </a:solidFill>
            </a:endParaRPr>
          </a:p>
        </p:txBody>
      </p:sp>
      <p:sp>
        <p:nvSpPr>
          <p:cNvPr id="4" name="TextBox 3">
            <a:extLst>
              <a:ext uri="{FF2B5EF4-FFF2-40B4-BE49-F238E27FC236}">
                <a16:creationId xmlns:a16="http://schemas.microsoft.com/office/drawing/2014/main" id="{148059EC-E449-4A02-A018-7177C43738C1}"/>
              </a:ext>
            </a:extLst>
          </p:cNvPr>
          <p:cNvSpPr txBox="1"/>
          <p:nvPr/>
        </p:nvSpPr>
        <p:spPr>
          <a:xfrm>
            <a:off x="452284" y="5378245"/>
            <a:ext cx="11238271"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B050"/>
                </a:solidFill>
                <a:effectLst/>
                <a:uLnTx/>
                <a:uFillTx/>
                <a:latin typeface="Segoe UI"/>
                <a:ea typeface="+mn-ea"/>
                <a:cs typeface="+mn-cs"/>
              </a:rPr>
              <a:t>Hint: </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Consider variables, dependencies (</a:t>
            </a:r>
            <a:r>
              <a:rPr kumimoji="0" lang="en-US" sz="24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resourceIDs</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and idempotency</a:t>
            </a:r>
          </a:p>
        </p:txBody>
      </p:sp>
    </p:spTree>
    <p:extLst>
      <p:ext uri="{BB962C8B-B14F-4D97-AF65-F5344CB8AC3E}">
        <p14:creationId xmlns:p14="http://schemas.microsoft.com/office/powerpoint/2010/main" val="243064332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8" y="1733442"/>
            <a:ext cx="11653523" cy="3506857"/>
          </a:xfrm>
        </p:spPr>
        <p:txBody>
          <a:bodyPr/>
          <a:lstStyle/>
          <a:p>
            <a:r>
              <a:rPr lang="en-US" dirty="0"/>
              <a:t>Extend template to deploy a VM</a:t>
            </a:r>
          </a:p>
          <a:p>
            <a:r>
              <a:rPr lang="en-US" dirty="0"/>
              <a:t>VM Requirements:</a:t>
            </a:r>
          </a:p>
          <a:p>
            <a:pPr lvl="1"/>
            <a:r>
              <a:rPr lang="en-US" dirty="0"/>
              <a:t>Windows Server 2016 Datacenter</a:t>
            </a:r>
          </a:p>
          <a:p>
            <a:pPr lvl="1"/>
            <a:r>
              <a:rPr lang="en-US" dirty="0"/>
              <a:t>Public IP address (for dev/hack purposes only. Never in production! </a:t>
            </a:r>
            <a:r>
              <a:rPr lang="en-US" dirty="0">
                <a:sym typeface="Wingdings" panose="05000000000000000000" pitchFamily="2" charset="2"/>
              </a:rPr>
              <a:t>)</a:t>
            </a:r>
          </a:p>
          <a:p>
            <a:r>
              <a:rPr lang="en-US" dirty="0"/>
              <a:t>Clean up parameters and variables - use resource prefix &amp; variable name suffixes</a:t>
            </a:r>
          </a:p>
        </p:txBody>
      </p:sp>
      <p:sp>
        <p:nvSpPr>
          <p:cNvPr id="3" name="Title 2"/>
          <p:cNvSpPr>
            <a:spLocks noGrp="1"/>
          </p:cNvSpPr>
          <p:nvPr>
            <p:ph type="title"/>
          </p:nvPr>
        </p:nvSpPr>
        <p:spPr/>
        <p:txBody>
          <a:bodyPr/>
          <a:lstStyle/>
          <a:p>
            <a:r>
              <a:rPr lang="en-US" dirty="0"/>
              <a:t>Challenge #4 (Windows)</a:t>
            </a:r>
            <a:br>
              <a:rPr lang="en-US" dirty="0"/>
            </a:br>
            <a:r>
              <a:rPr lang="en-US" sz="3600" dirty="0">
                <a:solidFill>
                  <a:srgbClr val="0078D7"/>
                </a:solidFill>
              </a:rPr>
              <a:t>Let’s do something real…</a:t>
            </a:r>
            <a:endParaRPr lang="en-US" dirty="0">
              <a:solidFill>
                <a:srgbClr val="0078D7"/>
              </a:solidFill>
            </a:endParaRPr>
          </a:p>
        </p:txBody>
      </p:sp>
      <p:sp>
        <p:nvSpPr>
          <p:cNvPr id="4" name="TextBox 3">
            <a:extLst>
              <a:ext uri="{FF2B5EF4-FFF2-40B4-BE49-F238E27FC236}">
                <a16:creationId xmlns:a16="http://schemas.microsoft.com/office/drawing/2014/main" id="{26C9236A-6090-49B1-BAFC-19BCCFE660C7}"/>
              </a:ext>
            </a:extLst>
          </p:cNvPr>
          <p:cNvSpPr txBox="1"/>
          <p:nvPr/>
        </p:nvSpPr>
        <p:spPr>
          <a:xfrm>
            <a:off x="219607" y="5627081"/>
            <a:ext cx="11972393"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Segoe UI"/>
                <a:ea typeface="+mn-ea"/>
                <a:cs typeface="+mn-cs"/>
              </a:rPr>
              <a:t>Hint:</a:t>
            </a:r>
            <a:r>
              <a:rPr kumimoji="0" lang="en-US" sz="2400" b="0" i="0" u="none" strike="noStrike" kern="1200" cap="none" spc="0" normalizeH="0" baseline="0" noProof="0" dirty="0">
                <a:ln>
                  <a:noFill/>
                </a:ln>
                <a:solidFill>
                  <a:srgbClr val="00B0F0"/>
                </a:solidFill>
                <a:effectLst/>
                <a:uLnTx/>
                <a:uFillTx/>
                <a:latin typeface="Segoe UI"/>
                <a:ea typeface="+mn-ea"/>
                <a:cs typeface="+mn-cs"/>
              </a:rPr>
              <a:t> G</a:t>
            </a:r>
            <a:r>
              <a:rPr kumimoji="0" lang="en-US" sz="2400" b="0" i="0" u="none" strike="noStrike" kern="1200" cap="none" spc="0" normalizeH="0" baseline="0" noProof="0" dirty="0">
                <a:ln>
                  <a:noFill/>
                </a:ln>
                <a:solidFill>
                  <a:srgbClr val="00B050"/>
                </a:solidFill>
                <a:effectLst/>
                <a:uLnTx/>
                <a:uFillTx/>
                <a:latin typeface="Segoe UI"/>
                <a:ea typeface="+mn-ea"/>
                <a:cs typeface="+mn-cs"/>
              </a:rPr>
              <a:t>lobally unique naming context, and complex dependencies! </a:t>
            </a:r>
            <a:r>
              <a:rPr kumimoji="0" lang="en-US" sz="2400" b="0" i="0" u="none" strike="noStrike" kern="1200" cap="none" spc="0" normalizeH="0" baseline="0" noProof="0" dirty="0">
                <a:ln>
                  <a:noFill/>
                </a:ln>
                <a:solidFill>
                  <a:srgbClr val="00B050"/>
                </a:solidFill>
                <a:effectLst/>
                <a:uLnTx/>
                <a:uFillTx/>
                <a:latin typeface="Segoe UI"/>
                <a:ea typeface="+mn-ea"/>
                <a:cs typeface="+mn-cs"/>
                <a:sym typeface="Wingdings" panose="05000000000000000000" pitchFamily="2" charset="2"/>
              </a:rPr>
              <a:t></a:t>
            </a:r>
            <a:r>
              <a:rPr kumimoji="0" lang="en-US" sz="2400" b="0" i="0" u="none" strike="noStrike" kern="1200" cap="none" spc="0" normalizeH="0" baseline="0" noProof="0" dirty="0">
                <a:ln>
                  <a:noFill/>
                </a:ln>
                <a:solidFill>
                  <a:srgbClr val="00B050"/>
                </a:solidFill>
                <a:effectLst/>
                <a:uLnTx/>
                <a:uFillTx/>
                <a:latin typeface="Segoe UI"/>
                <a:ea typeface="+mn-ea"/>
                <a:cs typeface="+mn-cs"/>
              </a:rPr>
              <a:t> </a:t>
            </a:r>
          </a:p>
        </p:txBody>
      </p:sp>
    </p:spTree>
    <p:extLst>
      <p:ext uri="{BB962C8B-B14F-4D97-AF65-F5344CB8AC3E}">
        <p14:creationId xmlns:p14="http://schemas.microsoft.com/office/powerpoint/2010/main" val="1225361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8" y="1733442"/>
            <a:ext cx="11653523" cy="3349378"/>
          </a:xfrm>
        </p:spPr>
        <p:txBody>
          <a:bodyPr/>
          <a:lstStyle/>
          <a:p>
            <a:r>
              <a:rPr lang="en-US" dirty="0"/>
              <a:t>Extend template to deploy a webserver VM</a:t>
            </a:r>
          </a:p>
          <a:p>
            <a:r>
              <a:rPr lang="en-US" dirty="0"/>
              <a:t>VM Requirements:</a:t>
            </a:r>
          </a:p>
          <a:p>
            <a:pPr lvl="1"/>
            <a:r>
              <a:rPr lang="en-US" dirty="0"/>
              <a:t>Linux VM (Ubuntu)</a:t>
            </a:r>
          </a:p>
          <a:p>
            <a:pPr lvl="1"/>
            <a:r>
              <a:rPr lang="en-US" dirty="0"/>
              <a:t>Apache website</a:t>
            </a:r>
          </a:p>
          <a:p>
            <a:pPr lvl="1"/>
            <a:r>
              <a:rPr lang="en-US" dirty="0"/>
              <a:t>Pull website config from: </a:t>
            </a:r>
            <a:r>
              <a:rPr lang="en-US" u="sng" dirty="0">
                <a:hlinkClick r:id="rId3"/>
              </a:rPr>
              <a:t>https://raw.githubusercontent.com/albertwo1978/training-events/master/p20-arm/scripts/install_apache.sh</a:t>
            </a:r>
            <a:endParaRPr lang="en-US" dirty="0"/>
          </a:p>
        </p:txBody>
      </p:sp>
      <p:sp>
        <p:nvSpPr>
          <p:cNvPr id="3" name="Title 2"/>
          <p:cNvSpPr>
            <a:spLocks noGrp="1"/>
          </p:cNvSpPr>
          <p:nvPr>
            <p:ph type="title"/>
          </p:nvPr>
        </p:nvSpPr>
        <p:spPr/>
        <p:txBody>
          <a:bodyPr/>
          <a:lstStyle/>
          <a:p>
            <a:r>
              <a:rPr lang="en-US" dirty="0"/>
              <a:t>Challenge #4 (Linux)</a:t>
            </a:r>
            <a:br>
              <a:rPr lang="en-US" dirty="0"/>
            </a:br>
            <a:r>
              <a:rPr lang="en-US" sz="3600" dirty="0">
                <a:solidFill>
                  <a:srgbClr val="0078D7"/>
                </a:solidFill>
              </a:rPr>
              <a:t>Let’s do something real…</a:t>
            </a:r>
            <a:endParaRPr lang="en-US" dirty="0">
              <a:solidFill>
                <a:srgbClr val="0078D7"/>
              </a:solidFill>
            </a:endParaRPr>
          </a:p>
        </p:txBody>
      </p:sp>
      <p:sp>
        <p:nvSpPr>
          <p:cNvPr id="4" name="TextBox 3">
            <a:extLst>
              <a:ext uri="{FF2B5EF4-FFF2-40B4-BE49-F238E27FC236}">
                <a16:creationId xmlns:a16="http://schemas.microsoft.com/office/drawing/2014/main" id="{26C9236A-6090-49B1-BAFC-19BCCFE660C7}"/>
              </a:ext>
            </a:extLst>
          </p:cNvPr>
          <p:cNvSpPr txBox="1"/>
          <p:nvPr/>
        </p:nvSpPr>
        <p:spPr>
          <a:xfrm>
            <a:off x="219607" y="5627081"/>
            <a:ext cx="11972393" cy="9602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Segoe UI"/>
                <a:ea typeface="+mn-ea"/>
                <a:cs typeface="+mn-cs"/>
              </a:rPr>
              <a:t>Hint:</a:t>
            </a:r>
            <a:r>
              <a:rPr kumimoji="0" lang="en-US" sz="2400" b="0" i="0" u="none" strike="noStrike" kern="1200" cap="none" spc="0" normalizeH="0" baseline="0" noProof="0" dirty="0">
                <a:ln>
                  <a:noFill/>
                </a:ln>
                <a:solidFill>
                  <a:srgbClr val="00B0F0"/>
                </a:solidFill>
                <a:effectLst/>
                <a:uLnTx/>
                <a:uFillTx/>
                <a:latin typeface="Segoe UI"/>
                <a:ea typeface="+mn-ea"/>
                <a:cs typeface="+mn-cs"/>
              </a:rPr>
              <a:t> </a:t>
            </a:r>
            <a:r>
              <a:rPr kumimoji="0" lang="en-US" sz="2400" b="0" i="0" u="none" strike="noStrike" kern="1200" cap="none" spc="0" normalizeH="0" baseline="0" noProof="0" dirty="0">
                <a:ln>
                  <a:noFill/>
                </a:ln>
                <a:solidFill>
                  <a:srgbClr val="00B050"/>
                </a:solidFill>
                <a:effectLst/>
                <a:uLnTx/>
                <a:uFillTx/>
                <a:latin typeface="Segoe UI"/>
                <a:ea typeface="+mn-ea"/>
                <a:cs typeface="+mn-cs"/>
              </a:rPr>
              <a:t>Custom script extensions, globally unique naming context, and complex dependencies! </a:t>
            </a:r>
            <a:r>
              <a:rPr kumimoji="0" lang="en-US" sz="2400" b="0" i="0" u="none" strike="noStrike" kern="1200" cap="none" spc="0" normalizeH="0" baseline="0" noProof="0" dirty="0">
                <a:ln>
                  <a:noFill/>
                </a:ln>
                <a:solidFill>
                  <a:srgbClr val="00B050"/>
                </a:solidFill>
                <a:effectLst/>
                <a:uLnTx/>
                <a:uFillTx/>
                <a:latin typeface="Segoe UI"/>
                <a:ea typeface="+mn-ea"/>
                <a:cs typeface="+mn-cs"/>
                <a:sym typeface="Wingdings" panose="05000000000000000000" pitchFamily="2" charset="2"/>
              </a:rPr>
              <a:t></a:t>
            </a:r>
            <a:r>
              <a:rPr kumimoji="0" lang="en-US" sz="2400" b="0" i="0" u="none" strike="noStrike" kern="1200" cap="none" spc="0" normalizeH="0" baseline="0" noProof="0" dirty="0">
                <a:ln>
                  <a:noFill/>
                </a:ln>
                <a:solidFill>
                  <a:srgbClr val="00B050"/>
                </a:solidFill>
                <a:effectLst/>
                <a:uLnTx/>
                <a:uFillTx/>
                <a:latin typeface="Segoe UI"/>
                <a:ea typeface="+mn-ea"/>
                <a:cs typeface="+mn-cs"/>
              </a:rPr>
              <a:t> </a:t>
            </a:r>
          </a:p>
        </p:txBody>
      </p:sp>
    </p:spTree>
    <p:extLst>
      <p:ext uri="{BB962C8B-B14F-4D97-AF65-F5344CB8AC3E}">
        <p14:creationId xmlns:p14="http://schemas.microsoft.com/office/powerpoint/2010/main" val="34967697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2139175"/>
          </a:xfrm>
        </p:spPr>
        <p:txBody>
          <a:bodyPr/>
          <a:lstStyle/>
          <a:p>
            <a:r>
              <a:rPr lang="en-US" dirty="0"/>
              <a:t>ARM Advanced Feature:</a:t>
            </a:r>
            <a:br>
              <a:rPr lang="en-US" dirty="0"/>
            </a:br>
            <a:r>
              <a:rPr lang="en-US" dirty="0"/>
              <a:t>linked templates</a:t>
            </a:r>
          </a:p>
        </p:txBody>
      </p:sp>
    </p:spTree>
    <p:extLst>
      <p:ext uri="{BB962C8B-B14F-4D97-AF65-F5344CB8AC3E}">
        <p14:creationId xmlns:p14="http://schemas.microsoft.com/office/powerpoint/2010/main" val="1936457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669"/>
            <a:ext cx="10515600" cy="1325563"/>
          </a:xfrm>
        </p:spPr>
        <p:txBody>
          <a:bodyPr/>
          <a:lstStyle/>
          <a:p>
            <a:r>
              <a:rPr lang="en-US" dirty="0">
                <a:latin typeface="Segoe UI Light" panose="020B0502040204020203" pitchFamily="34" charset="0"/>
                <a:cs typeface="Segoe UI Light" panose="020B0502040204020203" pitchFamily="34" charset="0"/>
              </a:rPr>
              <a:t>Linked/Nested Templates</a:t>
            </a:r>
          </a:p>
        </p:txBody>
      </p:sp>
      <p:sp>
        <p:nvSpPr>
          <p:cNvPr id="3" name="Content Placeholder 2"/>
          <p:cNvSpPr>
            <a:spLocks noGrp="1"/>
          </p:cNvSpPr>
          <p:nvPr>
            <p:ph idx="1"/>
          </p:nvPr>
        </p:nvSpPr>
        <p:spPr>
          <a:xfrm>
            <a:off x="838200" y="1524150"/>
            <a:ext cx="10515600" cy="5050514"/>
          </a:xfrm>
        </p:spPr>
        <p:txBody>
          <a:bodyPr>
            <a:normAutofit fontScale="85000" lnSpcReduction="20000"/>
          </a:bodyPr>
          <a:lstStyle/>
          <a:p>
            <a:r>
              <a:rPr lang="en-US" sz="3600" dirty="0">
                <a:latin typeface="Segoe UI Light" panose="020B0502040204020203" pitchFamily="34" charset="0"/>
                <a:cs typeface="Segoe UI Light" panose="020B0502040204020203" pitchFamily="34" charset="0"/>
              </a:rPr>
              <a:t>Useful for “separation of duties” (e.g. network team responsible for network templates, </a:t>
            </a:r>
            <a:r>
              <a:rPr lang="en-US" sz="3600" dirty="0" err="1">
                <a:latin typeface="Segoe UI Light" panose="020B0502040204020203" pitchFamily="34" charset="0"/>
                <a:cs typeface="Segoe UI Light" panose="020B0502040204020203" pitchFamily="34" charset="0"/>
              </a:rPr>
              <a:t>etc</a:t>
            </a:r>
            <a:r>
              <a:rPr lang="en-US" sz="3600" dirty="0">
                <a:latin typeface="Segoe UI Light" panose="020B0502040204020203" pitchFamily="34" charset="0"/>
                <a:cs typeface="Segoe UI Light" panose="020B0502040204020203" pitchFamily="34" charset="0"/>
              </a:rPr>
              <a:t>)</a:t>
            </a:r>
          </a:p>
          <a:p>
            <a:r>
              <a:rPr lang="en-US" sz="3600" dirty="0">
                <a:latin typeface="Segoe UI Light" panose="020B0502040204020203" pitchFamily="34" charset="0"/>
                <a:cs typeface="Segoe UI Light" panose="020B0502040204020203" pitchFamily="34" charset="0"/>
              </a:rPr>
              <a:t>Linked templates </a:t>
            </a:r>
            <a:r>
              <a:rPr lang="en-US" sz="3600" dirty="0">
                <a:highlight>
                  <a:srgbClr val="FFFF00"/>
                </a:highlight>
                <a:latin typeface="Segoe UI Light" panose="020B0502040204020203" pitchFamily="34" charset="0"/>
                <a:cs typeface="Segoe UI Light" panose="020B0502040204020203" pitchFamily="34" charset="0"/>
              </a:rPr>
              <a:t>cannot be local</a:t>
            </a:r>
            <a:r>
              <a:rPr lang="en-US" sz="3600" dirty="0">
                <a:latin typeface="Segoe UI Light" panose="020B0502040204020203" pitchFamily="34" charset="0"/>
                <a:cs typeface="Segoe UI Light" panose="020B0502040204020203" pitchFamily="34" charset="0"/>
              </a:rPr>
              <a:t>. </a:t>
            </a:r>
          </a:p>
          <a:p>
            <a:r>
              <a:rPr lang="en-US" sz="3600" dirty="0">
                <a:latin typeface="Segoe UI Light" panose="020B0502040204020203" pitchFamily="34" charset="0"/>
                <a:cs typeface="Segoe UI Light" panose="020B0502040204020203" pitchFamily="34" charset="0"/>
              </a:rPr>
              <a:t>Linked templates must be ‘staged’ at an http endpoint for the Azure Resource Manager to access them.</a:t>
            </a:r>
          </a:p>
          <a:p>
            <a:r>
              <a:rPr lang="en-US" sz="3600" dirty="0">
                <a:latin typeface="Segoe UI Light" panose="020B0502040204020203" pitchFamily="34" charset="0"/>
                <a:cs typeface="Segoe UI Light" panose="020B0502040204020203" pitchFamily="34" charset="0"/>
              </a:rPr>
              <a:t>Use a storage account or git repo for staging</a:t>
            </a:r>
          </a:p>
          <a:p>
            <a:r>
              <a:rPr lang="en-US" sz="3600" dirty="0">
                <a:latin typeface="Segoe UI Light" panose="020B0502040204020203" pitchFamily="34" charset="0"/>
                <a:cs typeface="Segoe UI Light" panose="020B0502040204020203" pitchFamily="34" charset="0"/>
              </a:rPr>
              <a:t>You can pass parameters directly to the linked template as you would the parent template</a:t>
            </a:r>
          </a:p>
          <a:p>
            <a:pPr marL="0" indent="0">
              <a:buNone/>
            </a:pPr>
            <a:r>
              <a:rPr lang="en-US" sz="2600" dirty="0">
                <a:latin typeface="Courier New" panose="02070309020205020404" pitchFamily="49" charset="0"/>
                <a:cs typeface="Courier New" panose="02070309020205020404" pitchFamily="49" charset="0"/>
              </a:rPr>
              <a:t>{</a:t>
            </a:r>
          </a:p>
          <a:p>
            <a:pPr marL="457200" lvl="1" indent="0">
              <a:buNone/>
            </a:pPr>
            <a:r>
              <a:rPr lang="en-US" sz="2200" dirty="0">
                <a:latin typeface="Courier New" panose="02070309020205020404" pitchFamily="49" charset="0"/>
                <a:cs typeface="Courier New" panose="02070309020205020404" pitchFamily="49" charset="0"/>
              </a:rPr>
              <a:t>"type": "</a:t>
            </a:r>
            <a:r>
              <a:rPr lang="en-US" sz="2200" dirty="0" err="1">
                <a:latin typeface="Courier New" panose="02070309020205020404" pitchFamily="49" charset="0"/>
                <a:cs typeface="Courier New" panose="02070309020205020404" pitchFamily="49" charset="0"/>
              </a:rPr>
              <a:t>Microsoft.Resources</a:t>
            </a:r>
            <a:r>
              <a:rPr lang="en-US" sz="2200" dirty="0">
                <a:latin typeface="Courier New" panose="02070309020205020404" pitchFamily="49" charset="0"/>
                <a:cs typeface="Courier New" panose="02070309020205020404" pitchFamily="49" charset="0"/>
              </a:rPr>
              <a:t>/deployments",</a:t>
            </a:r>
          </a:p>
          <a:p>
            <a:pPr marL="457200" lvl="1" indent="0">
              <a:buNone/>
            </a:pPr>
            <a:r>
              <a:rPr lang="en-US" sz="2200" dirty="0">
                <a:latin typeface="Courier New" panose="02070309020205020404" pitchFamily="49" charset="0"/>
                <a:cs typeface="Courier New" panose="02070309020205020404" pitchFamily="49" charset="0"/>
              </a:rPr>
              <a:t>…</a:t>
            </a:r>
          </a:p>
          <a:p>
            <a:pPr marL="0" indent="0">
              <a:buNone/>
            </a:pPr>
            <a:r>
              <a:rPr lang="en-US" sz="2600" dirty="0">
                <a:latin typeface="Courier New" panose="02070309020205020404" pitchFamily="49" charset="0"/>
                <a:cs typeface="Courier New" panose="02070309020205020404" pitchFamily="49" charset="0"/>
              </a:rPr>
              <a:t>}</a:t>
            </a:r>
            <a:endParaRPr lang="en-US" sz="1700" dirty="0">
              <a:hlinkClick r:id="" action="ppaction://noaction"/>
            </a:endParaRPr>
          </a:p>
          <a:p>
            <a:pPr marL="0" indent="0">
              <a:buNone/>
            </a:pPr>
            <a:r>
              <a:rPr lang="en-US" sz="1700" dirty="0">
                <a:hlinkClick r:id="" action="ppaction://noaction"/>
              </a:rPr>
              <a:t>https://docs.microsoft.com/en-us/azure/azure-resource-manager/resource-group-template-functions-deployment</a:t>
            </a:r>
            <a:endParaRPr lang="en-US" sz="1700" dirty="0"/>
          </a:p>
        </p:txBody>
      </p:sp>
    </p:spTree>
    <p:extLst>
      <p:ext uri="{BB962C8B-B14F-4D97-AF65-F5344CB8AC3E}">
        <p14:creationId xmlns:p14="http://schemas.microsoft.com/office/powerpoint/2010/main" val="18721488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a:blip r:embed="rId3"/>
          <a:stretch>
            <a:fillRect/>
          </a:stretch>
        </p:blipFill>
        <p:spPr>
          <a:xfrm>
            <a:off x="1102289" y="263956"/>
            <a:ext cx="9839195" cy="6394924"/>
          </a:xfrm>
          <a:prstGeom prst="rect">
            <a:avLst/>
          </a:prstGeom>
        </p:spPr>
      </p:pic>
      <p:sp>
        <p:nvSpPr>
          <p:cNvPr id="2" name="TextBox 1">
            <a:extLst>
              <a:ext uri="{FF2B5EF4-FFF2-40B4-BE49-F238E27FC236}">
                <a16:creationId xmlns:a16="http://schemas.microsoft.com/office/drawing/2014/main" id="{416E9F24-8076-4AE0-80FB-F1BBB8506C5E}"/>
              </a:ext>
            </a:extLst>
          </p:cNvPr>
          <p:cNvSpPr txBox="1"/>
          <p:nvPr/>
        </p:nvSpPr>
        <p:spPr>
          <a:xfrm rot="16200000">
            <a:off x="-2622050" y="2915867"/>
            <a:ext cx="6319485" cy="1015663"/>
          </a:xfrm>
          <a:prstGeom prst="rect">
            <a:avLst/>
          </a:prstGeom>
          <a:noFill/>
        </p:spPr>
        <p:txBody>
          <a:bodyPr wrap="square" rtlCol="0">
            <a:spAutoFit/>
          </a:bodyPr>
          <a:lstStyle/>
          <a:p>
            <a:pPr algn="r"/>
            <a:r>
              <a:rPr lang="en-US" sz="6000" dirty="0">
                <a:latin typeface="Segoe UI Light" panose="020B0502040204020203" pitchFamily="34" charset="0"/>
                <a:cs typeface="Segoe UI Light" panose="020B0502040204020203" pitchFamily="34" charset="0"/>
              </a:rPr>
              <a:t>Example</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002732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What about linking to “private” templates?</a:t>
            </a:r>
          </a:p>
        </p:txBody>
      </p:sp>
      <p:sp>
        <p:nvSpPr>
          <p:cNvPr id="3" name="Content Placeholder 2"/>
          <p:cNvSpPr>
            <a:spLocks noGrp="1"/>
          </p:cNvSpPr>
          <p:nvPr>
            <p:ph idx="1"/>
          </p:nvPr>
        </p:nvSpPr>
        <p:spPr/>
        <p:txBody>
          <a:bodyPr>
            <a:normAutofit/>
          </a:bodyPr>
          <a:lstStyle/>
          <a:p>
            <a:r>
              <a:rPr lang="en-US" dirty="0">
                <a:latin typeface="Segoe UI Light" panose="020B0502040204020203" pitchFamily="34" charset="0"/>
                <a:cs typeface="Segoe UI Light" panose="020B0502040204020203" pitchFamily="34" charset="0"/>
              </a:rPr>
              <a:t>We can do this with a SAS token!</a:t>
            </a:r>
          </a:p>
          <a:p>
            <a:r>
              <a:rPr lang="en-US" dirty="0">
                <a:latin typeface="Segoe UI Light" panose="020B0502040204020203" pitchFamily="34" charset="0"/>
                <a:cs typeface="Segoe UI Light" panose="020B0502040204020203" pitchFamily="34" charset="0"/>
              </a:rPr>
              <a:t>Generate a SAS token on the container where your “private” template will be staged.</a:t>
            </a:r>
          </a:p>
          <a:p>
            <a:r>
              <a:rPr lang="en-US" dirty="0">
                <a:latin typeface="Segoe UI Light" panose="020B0502040204020203" pitchFamily="34" charset="0"/>
                <a:cs typeface="Segoe UI Light" panose="020B0502040204020203" pitchFamily="34" charset="0"/>
              </a:rPr>
              <a:t>Pass the blob container URL &amp; SAS token as parameters</a:t>
            </a:r>
          </a:p>
          <a:p>
            <a:r>
              <a:rPr lang="en-US" dirty="0">
                <a:latin typeface="Segoe UI Light" panose="020B0502040204020203" pitchFamily="34" charset="0"/>
                <a:cs typeface="Segoe UI Light" panose="020B0502040204020203" pitchFamily="34" charset="0"/>
              </a:rPr>
              <a:t>Concatenate the container URL, template filename, and SAS token to construct the </a:t>
            </a:r>
            <a:r>
              <a:rPr lang="en-US" dirty="0" err="1">
                <a:latin typeface="Segoe UI Light" panose="020B0502040204020203" pitchFamily="34" charset="0"/>
                <a:cs typeface="Segoe UI Light" panose="020B0502040204020203" pitchFamily="34" charset="0"/>
              </a:rPr>
              <a:t>templateLink</a:t>
            </a:r>
            <a:r>
              <a:rPr lang="en-US" dirty="0">
                <a:latin typeface="Segoe UI Light" panose="020B0502040204020203" pitchFamily="34" charset="0"/>
                <a:cs typeface="Segoe UI Light" panose="020B0502040204020203" pitchFamily="34" charset="0"/>
              </a:rPr>
              <a:t> URI property</a:t>
            </a:r>
          </a:p>
          <a:p>
            <a:pPr lvl="1"/>
            <a:endParaRPr lang="en-US" dirty="0"/>
          </a:p>
          <a:p>
            <a:pPr marL="0" indent="0">
              <a:buNone/>
            </a:pPr>
            <a:r>
              <a:rPr lang="en-US" sz="2000" dirty="0">
                <a:hlinkClick r:id="rId3"/>
              </a:rPr>
              <a:t>https://docs.microsoft.com/en-us/azure/azure-resource-manager/resource-group-linked-templates</a:t>
            </a:r>
          </a:p>
          <a:p>
            <a:pPr marL="0" indent="0">
              <a:buNone/>
            </a:pPr>
            <a:r>
              <a:rPr lang="en-US" sz="2000" dirty="0">
                <a:hlinkClick r:id="rId4"/>
              </a:rPr>
              <a:t>https://docs.microsoft.com/en-us/azure/storage/storage-dotnet-shared-access-signature-part-1</a:t>
            </a:r>
            <a:endParaRPr lang="en-US" sz="2000" dirty="0"/>
          </a:p>
        </p:txBody>
      </p:sp>
    </p:spTree>
    <p:extLst>
      <p:ext uri="{BB962C8B-B14F-4D97-AF65-F5344CB8AC3E}">
        <p14:creationId xmlns:p14="http://schemas.microsoft.com/office/powerpoint/2010/main" val="392071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3917804"/>
          </a:xfrm>
        </p:spPr>
        <p:txBody>
          <a:bodyPr/>
          <a:lstStyle/>
          <a:p>
            <a:r>
              <a:rPr lang="en-US" dirty="0"/>
              <a:t>Pull out the </a:t>
            </a:r>
            <a:r>
              <a:rPr lang="en-US" dirty="0" err="1"/>
              <a:t>VNet</a:t>
            </a:r>
            <a:r>
              <a:rPr lang="en-US" dirty="0"/>
              <a:t> &amp; NSG into their own template</a:t>
            </a:r>
          </a:p>
          <a:p>
            <a:r>
              <a:rPr lang="en-US" dirty="0"/>
              <a:t>Keep the VM (and it’s dependencies– NIC, PIP, </a:t>
            </a:r>
            <a:r>
              <a:rPr lang="en-US" dirty="0" err="1"/>
              <a:t>etc</a:t>
            </a:r>
            <a:r>
              <a:rPr lang="en-US" dirty="0"/>
              <a:t>) in its own template</a:t>
            </a:r>
          </a:p>
          <a:p>
            <a:r>
              <a:rPr lang="en-US" dirty="0"/>
              <a:t>Create a new “master” template that calls the Networking template, then the VM template</a:t>
            </a:r>
          </a:p>
          <a:p>
            <a:pPr marL="0" indent="0">
              <a:buNone/>
            </a:pPr>
            <a:endParaRPr lang="en-US" dirty="0"/>
          </a:p>
        </p:txBody>
      </p:sp>
      <p:sp>
        <p:nvSpPr>
          <p:cNvPr id="3" name="Title 2"/>
          <p:cNvSpPr>
            <a:spLocks noGrp="1"/>
          </p:cNvSpPr>
          <p:nvPr>
            <p:ph type="title"/>
          </p:nvPr>
        </p:nvSpPr>
        <p:spPr/>
        <p:txBody>
          <a:bodyPr/>
          <a:lstStyle/>
          <a:p>
            <a:r>
              <a:rPr lang="en-US" dirty="0"/>
              <a:t>Challenge #5</a:t>
            </a:r>
            <a:br>
              <a:rPr lang="en-US" dirty="0"/>
            </a:br>
            <a:r>
              <a:rPr lang="en-US" sz="3600" dirty="0">
                <a:solidFill>
                  <a:srgbClr val="0078D7"/>
                </a:solidFill>
              </a:rPr>
              <a:t>Break it up!</a:t>
            </a:r>
            <a:endParaRPr lang="en-US" dirty="0">
              <a:solidFill>
                <a:srgbClr val="0078D7"/>
              </a:solidFill>
            </a:endParaRPr>
          </a:p>
        </p:txBody>
      </p:sp>
    </p:spTree>
    <p:extLst>
      <p:ext uri="{BB962C8B-B14F-4D97-AF65-F5344CB8AC3E}">
        <p14:creationId xmlns:p14="http://schemas.microsoft.com/office/powerpoint/2010/main" val="346314100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161921"/>
          </a:xfrm>
        </p:spPr>
        <p:txBody>
          <a:bodyPr/>
          <a:lstStyle/>
          <a:p>
            <a:r>
              <a:rPr lang="en-US" dirty="0"/>
              <a:t>Desired State Configuration</a:t>
            </a:r>
          </a:p>
        </p:txBody>
      </p:sp>
    </p:spTree>
    <p:extLst>
      <p:ext uri="{BB962C8B-B14F-4D97-AF65-F5344CB8AC3E}">
        <p14:creationId xmlns:p14="http://schemas.microsoft.com/office/powerpoint/2010/main" val="160918834"/>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2831096"/>
          </a:xfrm>
        </p:spPr>
        <p:txBody>
          <a:bodyPr/>
          <a:lstStyle/>
          <a:p>
            <a:r>
              <a:rPr lang="en-US" dirty="0"/>
              <a:t>What is DSC?</a:t>
            </a:r>
          </a:p>
          <a:p>
            <a:r>
              <a:rPr lang="en-US" dirty="0"/>
              <a:t>How do you use it?</a:t>
            </a:r>
          </a:p>
          <a:p>
            <a:r>
              <a:rPr lang="en-US" dirty="0"/>
              <a:t>What are DSC Resources</a:t>
            </a:r>
          </a:p>
          <a:p>
            <a:r>
              <a:rPr lang="en-US" dirty="0"/>
              <a:t>Code snippet of DSC script</a:t>
            </a:r>
          </a:p>
        </p:txBody>
      </p:sp>
      <p:sp>
        <p:nvSpPr>
          <p:cNvPr id="3" name="Title 2"/>
          <p:cNvSpPr>
            <a:spLocks noGrp="1"/>
          </p:cNvSpPr>
          <p:nvPr>
            <p:ph type="title"/>
          </p:nvPr>
        </p:nvSpPr>
        <p:spPr/>
        <p:txBody>
          <a:bodyPr/>
          <a:lstStyle/>
          <a:p>
            <a:r>
              <a:rPr lang="en-US" dirty="0"/>
              <a:t>Desired State Configuration (aka DSC)</a:t>
            </a:r>
            <a:br>
              <a:rPr lang="en-US" dirty="0"/>
            </a:br>
            <a:r>
              <a:rPr lang="en-US" sz="3600" dirty="0">
                <a:solidFill>
                  <a:srgbClr val="0078D7"/>
                </a:solidFill>
              </a:rPr>
              <a:t>Demo here…</a:t>
            </a:r>
            <a:endParaRPr lang="en-US" dirty="0">
              <a:solidFill>
                <a:srgbClr val="0078D7"/>
              </a:solidFill>
            </a:endParaRPr>
          </a:p>
        </p:txBody>
      </p:sp>
    </p:spTree>
    <p:extLst>
      <p:ext uri="{BB962C8B-B14F-4D97-AF65-F5344CB8AC3E}">
        <p14:creationId xmlns:p14="http://schemas.microsoft.com/office/powerpoint/2010/main" val="240210217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453A8-2AFC-4226-A85D-37B5EF0B306B}"/>
              </a:ext>
            </a:extLst>
          </p:cNvPr>
          <p:cNvSpPr>
            <a:spLocks noGrp="1"/>
          </p:cNvSpPr>
          <p:nvPr>
            <p:ph type="title"/>
          </p:nvPr>
        </p:nvSpPr>
        <p:spPr/>
        <p:txBody>
          <a:bodyPr>
            <a:normAutofit/>
          </a:bodyPr>
          <a:lstStyle/>
          <a:p>
            <a:r>
              <a:rPr lang="en-US" sz="6600" dirty="0">
                <a:solidFill>
                  <a:srgbClr val="002060"/>
                </a:solidFill>
                <a:latin typeface="JACKPORT COLLEGE NCV" panose="02000506020000020004" pitchFamily="2" charset="0"/>
              </a:rPr>
              <a:t>Using MS Teams</a:t>
            </a:r>
          </a:p>
        </p:txBody>
      </p:sp>
      <p:pic>
        <p:nvPicPr>
          <p:cNvPr id="5" name="Picture 4">
            <a:extLst>
              <a:ext uri="{FF2B5EF4-FFF2-40B4-BE49-F238E27FC236}">
                <a16:creationId xmlns:a16="http://schemas.microsoft.com/office/drawing/2014/main" id="{F20097DF-D7C6-4AFE-AEEA-22271B4B96F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00162" y="1690688"/>
            <a:ext cx="9591675" cy="3505200"/>
          </a:xfrm>
          <a:prstGeom prst="rect">
            <a:avLst/>
          </a:prstGeom>
        </p:spPr>
      </p:pic>
      <p:sp>
        <p:nvSpPr>
          <p:cNvPr id="15" name="Rectangle 14">
            <a:extLst>
              <a:ext uri="{FF2B5EF4-FFF2-40B4-BE49-F238E27FC236}">
                <a16:creationId xmlns:a16="http://schemas.microsoft.com/office/drawing/2014/main" id="{CB658CC8-5708-4FBB-B5C0-48B78FC27B20}"/>
              </a:ext>
            </a:extLst>
          </p:cNvPr>
          <p:cNvSpPr/>
          <p:nvPr/>
        </p:nvSpPr>
        <p:spPr>
          <a:xfrm>
            <a:off x="5413580" y="3149677"/>
            <a:ext cx="3677264" cy="217292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The kickoff, tech overviews, stand-ups, and wrap up will take place in the General channel </a:t>
            </a:r>
          </a:p>
        </p:txBody>
      </p:sp>
      <p:sp>
        <p:nvSpPr>
          <p:cNvPr id="16" name="Arrow: Right 15">
            <a:extLst>
              <a:ext uri="{FF2B5EF4-FFF2-40B4-BE49-F238E27FC236}">
                <a16:creationId xmlns:a16="http://schemas.microsoft.com/office/drawing/2014/main" id="{DF6C5C7F-02A3-49DF-9DC0-968A39C8EB70}"/>
              </a:ext>
            </a:extLst>
          </p:cNvPr>
          <p:cNvSpPr/>
          <p:nvPr/>
        </p:nvSpPr>
        <p:spPr>
          <a:xfrm rot="10373631">
            <a:off x="3543031" y="3682181"/>
            <a:ext cx="1671484" cy="491613"/>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B35D5B0F-E87A-4E54-8A87-E0E66ABE0AEC}"/>
              </a:ext>
            </a:extLst>
          </p:cNvPr>
          <p:cNvSpPr/>
          <p:nvPr/>
        </p:nvSpPr>
        <p:spPr>
          <a:xfrm>
            <a:off x="4731467" y="3391719"/>
            <a:ext cx="3677264" cy="217292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Hang out, communicate, talk, and screenshare with squad members in your squad’s channel</a:t>
            </a:r>
          </a:p>
        </p:txBody>
      </p:sp>
      <p:sp>
        <p:nvSpPr>
          <p:cNvPr id="18" name="Arrow: Right 17">
            <a:extLst>
              <a:ext uri="{FF2B5EF4-FFF2-40B4-BE49-F238E27FC236}">
                <a16:creationId xmlns:a16="http://schemas.microsoft.com/office/drawing/2014/main" id="{0AD4E7E1-032D-4B86-B7BE-3D35DA11AE77}"/>
              </a:ext>
            </a:extLst>
          </p:cNvPr>
          <p:cNvSpPr/>
          <p:nvPr/>
        </p:nvSpPr>
        <p:spPr>
          <a:xfrm rot="10269602">
            <a:off x="3165296" y="4431499"/>
            <a:ext cx="1485256" cy="432619"/>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31196A27-6E11-4F00-8D45-888E13D7CDD9}"/>
              </a:ext>
            </a:extLst>
          </p:cNvPr>
          <p:cNvSpPr/>
          <p:nvPr/>
        </p:nvSpPr>
        <p:spPr>
          <a:xfrm>
            <a:off x="5136935" y="3854244"/>
            <a:ext cx="3677264" cy="217292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DURING &amp; after the event, share feedback with the proctors in the Feedback channel.  This will help them improve the event as it progresses and make the next one even better</a:t>
            </a:r>
          </a:p>
        </p:txBody>
      </p:sp>
      <p:sp>
        <p:nvSpPr>
          <p:cNvPr id="19" name="Arrow: Right 18">
            <a:extLst>
              <a:ext uri="{FF2B5EF4-FFF2-40B4-BE49-F238E27FC236}">
                <a16:creationId xmlns:a16="http://schemas.microsoft.com/office/drawing/2014/main" id="{1429F7BE-EB35-4839-AA50-AC5BF0E6C262}"/>
              </a:ext>
            </a:extLst>
          </p:cNvPr>
          <p:cNvSpPr/>
          <p:nvPr/>
        </p:nvSpPr>
        <p:spPr>
          <a:xfrm rot="11487958">
            <a:off x="3267243" y="4358396"/>
            <a:ext cx="1729446" cy="481367"/>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50B6F0D-83A8-4E0C-9094-9AAACC05A219}"/>
              </a:ext>
            </a:extLst>
          </p:cNvPr>
          <p:cNvSpPr/>
          <p:nvPr/>
        </p:nvSpPr>
        <p:spPr>
          <a:xfrm>
            <a:off x="3682258" y="4291328"/>
            <a:ext cx="3677264" cy="2172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Find any files, resources, or code samples, and THIS presentation here!</a:t>
            </a:r>
          </a:p>
        </p:txBody>
      </p:sp>
      <p:sp>
        <p:nvSpPr>
          <p:cNvPr id="20" name="Arrow: Right 19">
            <a:extLst>
              <a:ext uri="{FF2B5EF4-FFF2-40B4-BE49-F238E27FC236}">
                <a16:creationId xmlns:a16="http://schemas.microsoft.com/office/drawing/2014/main" id="{2E97B7C3-214C-44B8-A81A-26A62C5C2AD9}"/>
              </a:ext>
            </a:extLst>
          </p:cNvPr>
          <p:cNvSpPr/>
          <p:nvPr/>
        </p:nvSpPr>
        <p:spPr>
          <a:xfrm rot="17689256">
            <a:off x="5115205" y="3324705"/>
            <a:ext cx="1200629" cy="595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637B406-9508-4416-8007-A95F87146BCD}"/>
              </a:ext>
            </a:extLst>
          </p:cNvPr>
          <p:cNvSpPr/>
          <p:nvPr/>
        </p:nvSpPr>
        <p:spPr>
          <a:xfrm>
            <a:off x="5982853" y="4319946"/>
            <a:ext cx="3677264" cy="217292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Challenges will be posted here by the proctors throughout the event</a:t>
            </a:r>
          </a:p>
        </p:txBody>
      </p:sp>
      <p:sp>
        <p:nvSpPr>
          <p:cNvPr id="21" name="Arrow: Right 20">
            <a:extLst>
              <a:ext uri="{FF2B5EF4-FFF2-40B4-BE49-F238E27FC236}">
                <a16:creationId xmlns:a16="http://schemas.microsoft.com/office/drawing/2014/main" id="{1C205C81-D602-4BB7-B47A-C622F5582455}"/>
              </a:ext>
            </a:extLst>
          </p:cNvPr>
          <p:cNvSpPr/>
          <p:nvPr/>
        </p:nvSpPr>
        <p:spPr>
          <a:xfrm rot="14366680">
            <a:off x="6269147" y="3352053"/>
            <a:ext cx="1330074" cy="550605"/>
          </a:xfrm>
          <a:prstGeom prst="right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5DF4C41F-AE11-40B6-ABD2-BCD0189FFD65}"/>
              </a:ext>
            </a:extLst>
          </p:cNvPr>
          <p:cNvSpPr/>
          <p:nvPr/>
        </p:nvSpPr>
        <p:spPr>
          <a:xfrm>
            <a:off x="7932794" y="4258812"/>
            <a:ext cx="3677264" cy="217292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Share tips, tricks, gotchas (how you solved them), code snippets, and links you learn along the way here with everyone</a:t>
            </a:r>
          </a:p>
        </p:txBody>
      </p:sp>
      <p:sp>
        <p:nvSpPr>
          <p:cNvPr id="22" name="Arrow: Right 21">
            <a:extLst>
              <a:ext uri="{FF2B5EF4-FFF2-40B4-BE49-F238E27FC236}">
                <a16:creationId xmlns:a16="http://schemas.microsoft.com/office/drawing/2014/main" id="{893625FA-F103-4CEA-9A29-6281973DBD17}"/>
              </a:ext>
            </a:extLst>
          </p:cNvPr>
          <p:cNvSpPr/>
          <p:nvPr/>
        </p:nvSpPr>
        <p:spPr>
          <a:xfrm rot="13701248">
            <a:off x="7601340" y="3368186"/>
            <a:ext cx="1460308" cy="461884"/>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5431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18"/>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19"/>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20"/>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par>
                                <p:cTn id="55" presetID="1" presetClass="exit" presetSubtype="0" fill="hold" grpId="1" nodeType="withEffect">
                                  <p:stCondLst>
                                    <p:cond delay="0"/>
                                  </p:stCondLst>
                                  <p:childTnLst>
                                    <p:set>
                                      <p:cBhvr>
                                        <p:cTn id="56" dur="1" fill="hold">
                                          <p:stCondLst>
                                            <p:cond delay="0"/>
                                          </p:stCondLst>
                                        </p:cTn>
                                        <p:tgtEl>
                                          <p:spTgt spid="21"/>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P spid="13" grpId="0" animBg="1"/>
      <p:bldP spid="13" grpId="1" animBg="1"/>
      <p:bldP spid="18" grpId="0" animBg="1"/>
      <p:bldP spid="18" grpId="1" animBg="1"/>
      <p:bldP spid="14" grpId="0" animBg="1"/>
      <p:bldP spid="14" grpId="1" animBg="1"/>
      <p:bldP spid="19" grpId="0" animBg="1"/>
      <p:bldP spid="19" grpId="1" animBg="1"/>
      <p:bldP spid="8" grpId="0" animBg="1"/>
      <p:bldP spid="8" grpId="1" animBg="1"/>
      <p:bldP spid="20" grpId="0" animBg="1"/>
      <p:bldP spid="20" grpId="1" animBg="1"/>
      <p:bldP spid="9" grpId="0" animBg="1"/>
      <p:bldP spid="9" grpId="1" animBg="1"/>
      <p:bldP spid="21" grpId="0" animBg="1"/>
      <p:bldP spid="21" grpId="1" animBg="1"/>
      <p:bldP spid="12" grpId="0" animBg="1"/>
      <p:bldP spid="2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2" y="1754966"/>
            <a:ext cx="6211072" cy="4992136"/>
          </a:xfrm>
        </p:spPr>
        <p:txBody>
          <a:bodyPr/>
          <a:lstStyle/>
          <a:p>
            <a:r>
              <a:rPr lang="en-US" sz="2000" dirty="0"/>
              <a:t>Archive Resource</a:t>
            </a:r>
          </a:p>
          <a:p>
            <a:r>
              <a:rPr lang="en-US" sz="2000" dirty="0"/>
              <a:t>Environment Resource</a:t>
            </a:r>
          </a:p>
          <a:p>
            <a:r>
              <a:rPr lang="en-US" sz="2000" dirty="0"/>
              <a:t>File Resource</a:t>
            </a:r>
          </a:p>
          <a:p>
            <a:r>
              <a:rPr lang="en-US" sz="2000" dirty="0"/>
              <a:t>Group Resource</a:t>
            </a:r>
          </a:p>
          <a:p>
            <a:r>
              <a:rPr lang="en-US" sz="2000" dirty="0"/>
              <a:t>Log Resource</a:t>
            </a:r>
          </a:p>
          <a:p>
            <a:r>
              <a:rPr lang="en-US" sz="2000" dirty="0"/>
              <a:t>Package Resource</a:t>
            </a:r>
          </a:p>
          <a:p>
            <a:r>
              <a:rPr lang="en-US" sz="2000" dirty="0"/>
              <a:t>Registry Resource</a:t>
            </a:r>
          </a:p>
          <a:p>
            <a:r>
              <a:rPr lang="en-US" sz="2000" dirty="0"/>
              <a:t>Script Resource</a:t>
            </a:r>
          </a:p>
          <a:p>
            <a:r>
              <a:rPr lang="en-US" sz="2000" dirty="0"/>
              <a:t>Service Resource</a:t>
            </a:r>
          </a:p>
          <a:p>
            <a:r>
              <a:rPr lang="en-US" sz="2000" dirty="0"/>
              <a:t>User Resource</a:t>
            </a:r>
          </a:p>
          <a:p>
            <a:r>
              <a:rPr lang="en-US" sz="2000" dirty="0" err="1"/>
              <a:t>WindowsFeature</a:t>
            </a:r>
            <a:r>
              <a:rPr lang="en-US" sz="2000" dirty="0"/>
              <a:t> Resource</a:t>
            </a:r>
          </a:p>
          <a:p>
            <a:r>
              <a:rPr lang="en-US" sz="2000" dirty="0" err="1"/>
              <a:t>WindowsProcess</a:t>
            </a:r>
            <a:r>
              <a:rPr lang="en-US" sz="2000" dirty="0"/>
              <a:t> Resource</a:t>
            </a:r>
            <a:endParaRPr lang="en-US" sz="1800" dirty="0"/>
          </a:p>
          <a:p>
            <a:r>
              <a:rPr lang="en-US" sz="2800" dirty="0"/>
              <a:t>Built in DSC Resources: </a:t>
            </a:r>
            <a:br>
              <a:rPr lang="en-US" sz="3600" dirty="0">
                <a:hlinkClick r:id="rId3"/>
              </a:rPr>
            </a:br>
            <a:r>
              <a:rPr lang="en-US" sz="1600" dirty="0">
                <a:hlinkClick r:id="rId3"/>
              </a:rPr>
              <a:t>https://docs.microsoft.com/en-us/powershell/dsc/builtinresource</a:t>
            </a:r>
            <a:r>
              <a:rPr lang="en-US" sz="1600" dirty="0"/>
              <a:t> </a:t>
            </a:r>
            <a:endParaRPr lang="en-US" sz="3600" dirty="0"/>
          </a:p>
        </p:txBody>
      </p:sp>
      <p:sp>
        <p:nvSpPr>
          <p:cNvPr id="3" name="Title 2"/>
          <p:cNvSpPr>
            <a:spLocks noGrp="1"/>
          </p:cNvSpPr>
          <p:nvPr>
            <p:ph type="title"/>
          </p:nvPr>
        </p:nvSpPr>
        <p:spPr/>
        <p:txBody>
          <a:bodyPr/>
          <a:lstStyle/>
          <a:p>
            <a:r>
              <a:rPr lang="en-US" dirty="0"/>
              <a:t>Desired State Configuration (aka DSC)</a:t>
            </a:r>
            <a:br>
              <a:rPr lang="en-US" dirty="0"/>
            </a:br>
            <a:r>
              <a:rPr lang="en-US" sz="3600" dirty="0">
                <a:solidFill>
                  <a:srgbClr val="0078D7"/>
                </a:solidFill>
              </a:rPr>
              <a:t>Built in DSC Resources…</a:t>
            </a:r>
            <a:endParaRPr lang="en-US" dirty="0">
              <a:solidFill>
                <a:srgbClr val="0078D7"/>
              </a:solidFill>
            </a:endParaRPr>
          </a:p>
        </p:txBody>
      </p:sp>
      <p:pic>
        <p:nvPicPr>
          <p:cNvPr id="5" name="Picture 4" descr="A screenshot of a cell phone&#10;&#10;Description generated with very high confidence">
            <a:extLst>
              <a:ext uri="{FF2B5EF4-FFF2-40B4-BE49-F238E27FC236}">
                <a16:creationId xmlns:a16="http://schemas.microsoft.com/office/drawing/2014/main" id="{77198D59-9AEF-47C5-BF98-5408354818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88785" y="1405934"/>
            <a:ext cx="5000625" cy="5162550"/>
          </a:xfrm>
          <a:prstGeom prst="rect">
            <a:avLst/>
          </a:prstGeom>
        </p:spPr>
      </p:pic>
    </p:spTree>
    <p:extLst>
      <p:ext uri="{BB962C8B-B14F-4D97-AF65-F5344CB8AC3E}">
        <p14:creationId xmlns:p14="http://schemas.microsoft.com/office/powerpoint/2010/main" val="1081489352"/>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1822037"/>
          </a:xfrm>
        </p:spPr>
        <p:txBody>
          <a:bodyPr/>
          <a:lstStyle/>
          <a:p>
            <a:r>
              <a:rPr lang="en-US" sz="3200" dirty="0"/>
              <a:t>Package DSC script (script.ps1) into archive (script.ps1.zip)</a:t>
            </a:r>
          </a:p>
          <a:p>
            <a:r>
              <a:rPr lang="en-US" sz="3200" dirty="0"/>
              <a:t>Deploy archive file to staging (artifact location/blob storage)</a:t>
            </a:r>
          </a:p>
          <a:p>
            <a:r>
              <a:rPr lang="en-US" sz="3200" dirty="0"/>
              <a:t>Provide </a:t>
            </a:r>
            <a:r>
              <a:rPr lang="en-US" sz="3200"/>
              <a:t>staging URI </a:t>
            </a:r>
            <a:r>
              <a:rPr lang="en-US" sz="3200" dirty="0"/>
              <a:t>to ARM template’s DSC Extension resource</a:t>
            </a:r>
          </a:p>
        </p:txBody>
      </p:sp>
      <p:sp>
        <p:nvSpPr>
          <p:cNvPr id="3" name="Title 2"/>
          <p:cNvSpPr>
            <a:spLocks noGrp="1"/>
          </p:cNvSpPr>
          <p:nvPr>
            <p:ph type="title"/>
          </p:nvPr>
        </p:nvSpPr>
        <p:spPr/>
        <p:txBody>
          <a:bodyPr/>
          <a:lstStyle/>
          <a:p>
            <a:r>
              <a:rPr lang="en-US" dirty="0"/>
              <a:t>Desired State Configuration (aka DSC)</a:t>
            </a:r>
            <a:br>
              <a:rPr lang="en-US" dirty="0"/>
            </a:br>
            <a:r>
              <a:rPr lang="en-US" sz="3600" dirty="0">
                <a:solidFill>
                  <a:srgbClr val="0078D7"/>
                </a:solidFill>
              </a:rPr>
              <a:t>What goes where…</a:t>
            </a:r>
            <a:endParaRPr lang="en-US" dirty="0">
              <a:solidFill>
                <a:srgbClr val="0078D7"/>
              </a:solidFill>
            </a:endParaRPr>
          </a:p>
        </p:txBody>
      </p:sp>
    </p:spTree>
    <p:extLst>
      <p:ext uri="{BB962C8B-B14F-4D97-AF65-F5344CB8AC3E}">
        <p14:creationId xmlns:p14="http://schemas.microsoft.com/office/powerpoint/2010/main" val="665206243"/>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FA329-A206-46BE-94E0-70A5DB263A16}"/>
              </a:ext>
            </a:extLst>
          </p:cNvPr>
          <p:cNvSpPr>
            <a:spLocks noGrp="1"/>
          </p:cNvSpPr>
          <p:nvPr>
            <p:ph type="title"/>
          </p:nvPr>
        </p:nvSpPr>
        <p:spPr/>
        <p:txBody>
          <a:bodyPr/>
          <a:lstStyle/>
          <a:p>
            <a:r>
              <a:rPr lang="en-US" dirty="0"/>
              <a:t>A File Server!!!</a:t>
            </a:r>
          </a:p>
        </p:txBody>
      </p:sp>
      <p:pic>
        <p:nvPicPr>
          <p:cNvPr id="4" name="Picture 3">
            <a:extLst>
              <a:ext uri="{FF2B5EF4-FFF2-40B4-BE49-F238E27FC236}">
                <a16:creationId xmlns:a16="http://schemas.microsoft.com/office/drawing/2014/main" id="{3B20004C-C069-415A-A8A1-EA762D9FB65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377076" y="391885"/>
            <a:ext cx="5305012" cy="6261652"/>
          </a:xfrm>
          <a:prstGeom prst="rect">
            <a:avLst/>
          </a:prstGeom>
        </p:spPr>
      </p:pic>
    </p:spTree>
    <p:extLst>
      <p:ext uri="{BB962C8B-B14F-4D97-AF65-F5344CB8AC3E}">
        <p14:creationId xmlns:p14="http://schemas.microsoft.com/office/powerpoint/2010/main" val="2075958855"/>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3108608"/>
          </a:xfrm>
        </p:spPr>
        <p:txBody>
          <a:bodyPr/>
          <a:lstStyle/>
          <a:p>
            <a:r>
              <a:rPr lang="en-US" dirty="0"/>
              <a:t>Add a DSC extension to the ARM Template</a:t>
            </a:r>
          </a:p>
          <a:p>
            <a:r>
              <a:rPr lang="en-US" dirty="0"/>
              <a:t>Add a DSC script to add 3 folders to the C drive</a:t>
            </a:r>
          </a:p>
          <a:p>
            <a:pPr lvl="1"/>
            <a:r>
              <a:rPr lang="en-US" dirty="0"/>
              <a:t>Ex: “Folder1”, “Folder2”, “Folder3”</a:t>
            </a:r>
          </a:p>
          <a:p>
            <a:r>
              <a:rPr lang="en-US" dirty="0"/>
              <a:t>Go through the motions of packaging the DSC script up and deploying via blob storage</a:t>
            </a:r>
          </a:p>
        </p:txBody>
      </p:sp>
      <p:sp>
        <p:nvSpPr>
          <p:cNvPr id="3" name="Title 2"/>
          <p:cNvSpPr>
            <a:spLocks noGrp="1"/>
          </p:cNvSpPr>
          <p:nvPr>
            <p:ph type="title"/>
          </p:nvPr>
        </p:nvSpPr>
        <p:spPr/>
        <p:txBody>
          <a:bodyPr/>
          <a:lstStyle/>
          <a:p>
            <a:r>
              <a:rPr lang="en-US" dirty="0"/>
              <a:t>Challenge #6</a:t>
            </a:r>
            <a:br>
              <a:rPr lang="en-US" dirty="0"/>
            </a:br>
            <a:r>
              <a:rPr lang="en-US" sz="3600" dirty="0">
                <a:solidFill>
                  <a:srgbClr val="0078D7"/>
                </a:solidFill>
              </a:rPr>
              <a:t>Step 8: Hello World DSC</a:t>
            </a:r>
            <a:endParaRPr lang="en-US" dirty="0">
              <a:solidFill>
                <a:srgbClr val="0078D7"/>
              </a:solidFill>
            </a:endParaRPr>
          </a:p>
        </p:txBody>
      </p:sp>
    </p:spTree>
    <p:extLst>
      <p:ext uri="{BB962C8B-B14F-4D97-AF65-F5344CB8AC3E}">
        <p14:creationId xmlns:p14="http://schemas.microsoft.com/office/powerpoint/2010/main" val="4268351779"/>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3495188"/>
          </a:xfrm>
        </p:spPr>
        <p:txBody>
          <a:bodyPr/>
          <a:lstStyle/>
          <a:p>
            <a:r>
              <a:rPr lang="en-US" dirty="0"/>
              <a:t>Browse PowerShell Gallery</a:t>
            </a:r>
          </a:p>
          <a:p>
            <a:r>
              <a:rPr lang="en-US" dirty="0"/>
              <a:t>Browse PowerShell </a:t>
            </a:r>
            <a:r>
              <a:rPr lang="en-US" dirty="0" err="1"/>
              <a:t>Github</a:t>
            </a:r>
            <a:r>
              <a:rPr lang="en-US" dirty="0"/>
              <a:t> Repo</a:t>
            </a:r>
          </a:p>
          <a:p>
            <a:r>
              <a:rPr lang="en-US" dirty="0"/>
              <a:t>Browse Azure </a:t>
            </a:r>
            <a:r>
              <a:rPr lang="en-US" dirty="0" err="1"/>
              <a:t>Quickstart</a:t>
            </a:r>
            <a:r>
              <a:rPr lang="en-US" dirty="0"/>
              <a:t> Templates</a:t>
            </a:r>
          </a:p>
          <a:p>
            <a:r>
              <a:rPr lang="en-US" dirty="0"/>
              <a:t>Google it* with Bing! </a:t>
            </a:r>
            <a:r>
              <a:rPr lang="en-US" sz="2000" dirty="0"/>
              <a:t>(*where ‘it’ is the task you want to configure with DSC)</a:t>
            </a:r>
          </a:p>
          <a:p>
            <a:r>
              <a:rPr lang="en-US" dirty="0"/>
              <a:t>Repeat!</a:t>
            </a:r>
          </a:p>
        </p:txBody>
      </p:sp>
      <p:sp>
        <p:nvSpPr>
          <p:cNvPr id="3" name="Title 2"/>
          <p:cNvSpPr>
            <a:spLocks noGrp="1"/>
          </p:cNvSpPr>
          <p:nvPr>
            <p:ph type="title"/>
          </p:nvPr>
        </p:nvSpPr>
        <p:spPr/>
        <p:txBody>
          <a:bodyPr/>
          <a:lstStyle/>
          <a:p>
            <a:r>
              <a:rPr lang="en-US" dirty="0"/>
              <a:t>Using DSC Resources</a:t>
            </a:r>
            <a:br>
              <a:rPr lang="en-US" dirty="0"/>
            </a:br>
            <a:r>
              <a:rPr lang="en-US" sz="3600" dirty="0">
                <a:solidFill>
                  <a:srgbClr val="0078D7"/>
                </a:solidFill>
              </a:rPr>
              <a:t>How to fish for new ones…</a:t>
            </a:r>
            <a:endParaRPr lang="en-US" dirty="0">
              <a:solidFill>
                <a:srgbClr val="0078D7"/>
              </a:solidFill>
            </a:endParaRPr>
          </a:p>
        </p:txBody>
      </p:sp>
    </p:spTree>
    <p:extLst>
      <p:ext uri="{BB962C8B-B14F-4D97-AF65-F5344CB8AC3E}">
        <p14:creationId xmlns:p14="http://schemas.microsoft.com/office/powerpoint/2010/main" val="1453209134"/>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8" y="1908925"/>
            <a:ext cx="11653523" cy="4591578"/>
          </a:xfrm>
        </p:spPr>
        <p:txBody>
          <a:bodyPr/>
          <a:lstStyle/>
          <a:p>
            <a:r>
              <a:rPr lang="en-US" sz="3600" dirty="0"/>
              <a:t>Read its docs &amp; examples on its </a:t>
            </a:r>
            <a:r>
              <a:rPr lang="en-US" sz="3600" dirty="0" err="1"/>
              <a:t>Github</a:t>
            </a:r>
            <a:r>
              <a:rPr lang="en-US" sz="3600" dirty="0"/>
              <a:t> repo</a:t>
            </a:r>
          </a:p>
          <a:p>
            <a:r>
              <a:rPr lang="en-US" sz="3200" dirty="0"/>
              <a:t>Add a Import-Module –Name &lt;</a:t>
            </a:r>
            <a:r>
              <a:rPr lang="en-US" sz="3200" dirty="0" err="1"/>
              <a:t>DSCResourceName</a:t>
            </a:r>
            <a:r>
              <a:rPr lang="en-US" sz="3200" dirty="0"/>
              <a:t>&gt; statement</a:t>
            </a:r>
          </a:p>
          <a:p>
            <a:r>
              <a:rPr lang="en-US" sz="3600" dirty="0"/>
              <a:t>Use it in your DSC script! (.ps1 file)</a:t>
            </a:r>
          </a:p>
          <a:p>
            <a:r>
              <a:rPr lang="en-US" sz="3600" dirty="0"/>
              <a:t>Download/install the module locally on your workstation</a:t>
            </a:r>
          </a:p>
          <a:p>
            <a:r>
              <a:rPr lang="en-US" sz="3600" dirty="0"/>
              <a:t>Include the module’s files in the archive file</a:t>
            </a:r>
          </a:p>
          <a:p>
            <a:r>
              <a:rPr lang="en-US" sz="3600" dirty="0"/>
              <a:t>Deploy the archive file to the staging location</a:t>
            </a:r>
          </a:p>
          <a:p>
            <a:endParaRPr lang="en-US" dirty="0"/>
          </a:p>
        </p:txBody>
      </p:sp>
      <p:sp>
        <p:nvSpPr>
          <p:cNvPr id="3" name="Title 2"/>
          <p:cNvSpPr>
            <a:spLocks noGrp="1"/>
          </p:cNvSpPr>
          <p:nvPr>
            <p:ph type="title"/>
          </p:nvPr>
        </p:nvSpPr>
        <p:spPr/>
        <p:txBody>
          <a:bodyPr/>
          <a:lstStyle/>
          <a:p>
            <a:r>
              <a:rPr lang="en-US" dirty="0"/>
              <a:t>Using DSC Resources</a:t>
            </a:r>
            <a:br>
              <a:rPr lang="en-US" dirty="0"/>
            </a:br>
            <a:r>
              <a:rPr lang="en-US" sz="3600" dirty="0">
                <a:solidFill>
                  <a:srgbClr val="0078D7"/>
                </a:solidFill>
              </a:rPr>
              <a:t>Once you find the droid you’re looking for…</a:t>
            </a:r>
            <a:endParaRPr lang="en-US" dirty="0">
              <a:solidFill>
                <a:srgbClr val="0078D7"/>
              </a:solidFill>
            </a:endParaRPr>
          </a:p>
        </p:txBody>
      </p:sp>
      <p:sp>
        <p:nvSpPr>
          <p:cNvPr id="4" name="TextBox 3">
            <a:extLst>
              <a:ext uri="{FF2B5EF4-FFF2-40B4-BE49-F238E27FC236}">
                <a16:creationId xmlns:a16="http://schemas.microsoft.com/office/drawing/2014/main" id="{7E4615F2-5162-4E6A-9C23-AFE624B62811}"/>
              </a:ext>
            </a:extLst>
          </p:cNvPr>
          <p:cNvSpPr txBox="1"/>
          <p:nvPr/>
        </p:nvSpPr>
        <p:spPr>
          <a:xfrm>
            <a:off x="176065" y="5719260"/>
            <a:ext cx="11746696"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B050"/>
                </a:solidFill>
              </a:rPr>
              <a:t>Hint: </a:t>
            </a:r>
            <a:r>
              <a:rPr lang="en-US" sz="2400" dirty="0">
                <a:gradFill>
                  <a:gsLst>
                    <a:gs pos="2917">
                      <a:schemeClr val="tx1"/>
                    </a:gs>
                    <a:gs pos="30000">
                      <a:schemeClr val="tx1"/>
                    </a:gs>
                  </a:gsLst>
                  <a:lin ang="5400000" scaled="0"/>
                </a:gradFill>
              </a:rPr>
              <a:t>Use the </a:t>
            </a:r>
            <a:r>
              <a:rPr lang="en-US" sz="2400" dirty="0">
                <a:solidFill>
                  <a:srgbClr val="00B0F0"/>
                </a:solidFill>
              </a:rPr>
              <a:t>Publish-</a:t>
            </a:r>
            <a:r>
              <a:rPr lang="en-US" sz="2400" dirty="0" err="1">
                <a:solidFill>
                  <a:srgbClr val="00B0F0"/>
                </a:solidFill>
              </a:rPr>
              <a:t>AzureRmVMDscConfiguration</a:t>
            </a:r>
            <a:r>
              <a:rPr lang="en-US" sz="2400" dirty="0">
                <a:gradFill>
                  <a:gsLst>
                    <a:gs pos="2917">
                      <a:schemeClr val="tx1"/>
                    </a:gs>
                    <a:gs pos="30000">
                      <a:schemeClr val="tx1"/>
                    </a:gs>
                  </a:gsLst>
                  <a:lin ang="5400000" scaled="0"/>
                </a:gradFill>
              </a:rPr>
              <a:t> cmdlet to package &amp; stage the archive file directly to Blob Storage!</a:t>
            </a:r>
          </a:p>
        </p:txBody>
      </p:sp>
    </p:spTree>
    <p:extLst>
      <p:ext uri="{BB962C8B-B14F-4D97-AF65-F5344CB8AC3E}">
        <p14:creationId xmlns:p14="http://schemas.microsoft.com/office/powerpoint/2010/main" val="3275441122"/>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1932132"/>
          </a:xfrm>
        </p:spPr>
        <p:txBody>
          <a:bodyPr/>
          <a:lstStyle/>
          <a:p>
            <a:r>
              <a:rPr lang="en-US" sz="3600" dirty="0"/>
              <a:t>Extend the DSC by creating SMB shares on each folder</a:t>
            </a:r>
          </a:p>
          <a:p>
            <a:pPr lvl="1"/>
            <a:r>
              <a:rPr lang="en-US" sz="2800" dirty="0"/>
              <a:t>Ex: </a:t>
            </a:r>
            <a:r>
              <a:rPr lang="en-US" sz="2800" dirty="0">
                <a:hlinkClick r:id="rId3" action="ppaction://hlinkfile"/>
              </a:rPr>
              <a:t>\\Share1</a:t>
            </a:r>
            <a:r>
              <a:rPr lang="en-US" sz="2800" dirty="0"/>
              <a:t>, </a:t>
            </a:r>
            <a:r>
              <a:rPr lang="en-US" sz="2800" dirty="0">
                <a:hlinkClick r:id="rId4" action="ppaction://hlinkfile"/>
              </a:rPr>
              <a:t>\\Share2</a:t>
            </a:r>
            <a:r>
              <a:rPr lang="en-US" sz="2800" dirty="0"/>
              <a:t>, </a:t>
            </a:r>
            <a:r>
              <a:rPr lang="en-US" sz="2800" dirty="0">
                <a:hlinkClick r:id="rId5" action="ppaction://hlinkfile"/>
              </a:rPr>
              <a:t>\\Share3</a:t>
            </a:r>
            <a:r>
              <a:rPr lang="en-US" sz="2800" dirty="0"/>
              <a:t> </a:t>
            </a:r>
          </a:p>
          <a:p>
            <a:r>
              <a:rPr lang="en-US" dirty="0"/>
              <a:t>Hint: Use a DSC Resource</a:t>
            </a:r>
          </a:p>
        </p:txBody>
      </p:sp>
      <p:sp>
        <p:nvSpPr>
          <p:cNvPr id="3" name="Title 2"/>
          <p:cNvSpPr>
            <a:spLocks noGrp="1"/>
          </p:cNvSpPr>
          <p:nvPr>
            <p:ph type="title"/>
          </p:nvPr>
        </p:nvSpPr>
        <p:spPr/>
        <p:txBody>
          <a:bodyPr/>
          <a:lstStyle/>
          <a:p>
            <a:r>
              <a:rPr lang="en-US" dirty="0"/>
              <a:t>Challenge #7</a:t>
            </a:r>
            <a:br>
              <a:rPr lang="en-US" dirty="0"/>
            </a:br>
            <a:r>
              <a:rPr lang="en-US" sz="3600" dirty="0">
                <a:solidFill>
                  <a:srgbClr val="0078D7"/>
                </a:solidFill>
              </a:rPr>
              <a:t>Step 8: More complex DSC</a:t>
            </a:r>
            <a:endParaRPr lang="en-US" dirty="0">
              <a:solidFill>
                <a:srgbClr val="0078D7"/>
              </a:solidFill>
            </a:endParaRPr>
          </a:p>
        </p:txBody>
      </p:sp>
    </p:spTree>
    <p:extLst>
      <p:ext uri="{BB962C8B-B14F-4D97-AF65-F5344CB8AC3E}">
        <p14:creationId xmlns:p14="http://schemas.microsoft.com/office/powerpoint/2010/main" val="576502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4461158"/>
          </a:xfrm>
        </p:spPr>
        <p:txBody>
          <a:bodyPr/>
          <a:lstStyle/>
          <a:p>
            <a:r>
              <a:rPr lang="en-US" dirty="0"/>
              <a:t>DSC configurations can get long and complex quickly.</a:t>
            </a:r>
          </a:p>
          <a:p>
            <a:r>
              <a:rPr lang="en-US" dirty="0"/>
              <a:t>You want to have custom DSC resources specifically for your infrastructure</a:t>
            </a:r>
          </a:p>
          <a:p>
            <a:r>
              <a:rPr lang="en-US" dirty="0"/>
              <a:t>Useful for splitting the management of desired state amongst different teams.</a:t>
            </a:r>
          </a:p>
          <a:p>
            <a:pPr marL="0" indent="0">
              <a:buNone/>
            </a:pPr>
            <a:endParaRPr lang="en-US" dirty="0"/>
          </a:p>
        </p:txBody>
      </p:sp>
      <p:sp>
        <p:nvSpPr>
          <p:cNvPr id="3" name="Title 2"/>
          <p:cNvSpPr>
            <a:spLocks noGrp="1"/>
          </p:cNvSpPr>
          <p:nvPr>
            <p:ph type="title"/>
          </p:nvPr>
        </p:nvSpPr>
        <p:spPr/>
        <p:txBody>
          <a:bodyPr/>
          <a:lstStyle/>
          <a:p>
            <a:r>
              <a:rPr lang="en-US" dirty="0"/>
              <a:t>Composite DSC</a:t>
            </a:r>
            <a:br>
              <a:rPr lang="en-US" dirty="0"/>
            </a:br>
            <a:r>
              <a:rPr lang="en-US" sz="3600" dirty="0">
                <a:solidFill>
                  <a:srgbClr val="0078D7"/>
                </a:solidFill>
              </a:rPr>
              <a:t>Let’s refactor out some common code…</a:t>
            </a:r>
            <a:endParaRPr lang="en-US" dirty="0">
              <a:solidFill>
                <a:srgbClr val="0078D7"/>
              </a:solidFill>
            </a:endParaRPr>
          </a:p>
        </p:txBody>
      </p:sp>
    </p:spTree>
    <p:extLst>
      <p:ext uri="{BB962C8B-B14F-4D97-AF65-F5344CB8AC3E}">
        <p14:creationId xmlns:p14="http://schemas.microsoft.com/office/powerpoint/2010/main" val="333893636"/>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FE138D-A455-4599-92D0-9809329812D1}"/>
              </a:ext>
            </a:extLst>
          </p:cNvPr>
          <p:cNvSpPr>
            <a:spLocks noGrp="1"/>
          </p:cNvSpPr>
          <p:nvPr>
            <p:ph type="body" sz="quarter" idx="10"/>
          </p:nvPr>
        </p:nvSpPr>
        <p:spPr>
          <a:xfrm>
            <a:off x="313965" y="1323355"/>
            <a:ext cx="11653523" cy="3427477"/>
          </a:xfrm>
        </p:spPr>
        <p:txBody>
          <a:bodyPr/>
          <a:lstStyle/>
          <a:p>
            <a:r>
              <a:rPr lang="en-US" dirty="0" err="1">
                <a:solidFill>
                  <a:srgbClr val="7030A0"/>
                </a:solidFill>
              </a:rPr>
              <a:t>MyCompositeResourcePackage</a:t>
            </a:r>
            <a:r>
              <a:rPr lang="en-US" dirty="0"/>
              <a:t>  (</a:t>
            </a:r>
            <a:r>
              <a:rPr lang="en-US" dirty="0">
                <a:solidFill>
                  <a:srgbClr val="FFC000"/>
                </a:solidFill>
              </a:rPr>
              <a:t>Folder</a:t>
            </a:r>
            <a:r>
              <a:rPr lang="en-US" dirty="0"/>
              <a:t>)</a:t>
            </a:r>
          </a:p>
          <a:p>
            <a:pPr lvl="1"/>
            <a:r>
              <a:rPr lang="en-US" dirty="0"/>
              <a:t>1.0 (</a:t>
            </a:r>
            <a:r>
              <a:rPr lang="en-US" dirty="0">
                <a:solidFill>
                  <a:srgbClr val="FFC000"/>
                </a:solidFill>
              </a:rPr>
              <a:t>Folder</a:t>
            </a:r>
            <a:r>
              <a:rPr lang="en-US" dirty="0"/>
              <a:t> – </a:t>
            </a:r>
            <a:r>
              <a:rPr lang="en-US" dirty="0">
                <a:solidFill>
                  <a:srgbClr val="00B050"/>
                </a:solidFill>
              </a:rPr>
              <a:t>version number</a:t>
            </a:r>
            <a:r>
              <a:rPr lang="en-US" dirty="0"/>
              <a:t>)</a:t>
            </a:r>
          </a:p>
          <a:p>
            <a:pPr lvl="2"/>
            <a:r>
              <a:rPr lang="en-US" dirty="0">
                <a:solidFill>
                  <a:srgbClr val="7030A0"/>
                </a:solidFill>
              </a:rPr>
              <a:t>MyCompositeResourcePackage</a:t>
            </a:r>
            <a:r>
              <a:rPr lang="en-US" dirty="0"/>
              <a:t>.psd1 </a:t>
            </a:r>
            <a:r>
              <a:rPr lang="en-US" sz="1400" dirty="0"/>
              <a:t>(</a:t>
            </a:r>
            <a:r>
              <a:rPr lang="en-US" sz="1400" dirty="0">
                <a:solidFill>
                  <a:srgbClr val="FF0000"/>
                </a:solidFill>
              </a:rPr>
              <a:t>&lt;-manifest file. Auto generated by </a:t>
            </a:r>
            <a:r>
              <a:rPr lang="en-US" sz="1400" b="1" dirty="0">
                <a:latin typeface="Courier" pitchFamily="2" charset="0"/>
              </a:rPr>
              <a:t>New-</a:t>
            </a:r>
            <a:r>
              <a:rPr lang="en-US" sz="1400" b="1" dirty="0" err="1">
                <a:latin typeface="Courier" pitchFamily="2" charset="0"/>
              </a:rPr>
              <a:t>ModuleManifest</a:t>
            </a:r>
            <a:r>
              <a:rPr lang="en-US" sz="1400" b="1" dirty="0">
                <a:latin typeface="Courier" pitchFamily="2" charset="0"/>
              </a:rPr>
              <a:t> </a:t>
            </a:r>
            <a:r>
              <a:rPr lang="en-US" sz="1400" dirty="0">
                <a:solidFill>
                  <a:srgbClr val="FF0000"/>
                </a:solidFill>
              </a:rPr>
              <a:t>tool</a:t>
            </a:r>
            <a:r>
              <a:rPr lang="en-US" sz="1400" dirty="0"/>
              <a:t>)</a:t>
            </a:r>
          </a:p>
          <a:p>
            <a:pPr lvl="2"/>
            <a:r>
              <a:rPr lang="en-US" dirty="0" err="1">
                <a:solidFill>
                  <a:schemeClr val="tx1"/>
                </a:solidFill>
              </a:rPr>
              <a:t>DSCResources</a:t>
            </a:r>
            <a:r>
              <a:rPr lang="en-US" dirty="0">
                <a:solidFill>
                  <a:schemeClr val="tx1"/>
                </a:solidFill>
              </a:rPr>
              <a:t> (</a:t>
            </a:r>
            <a:r>
              <a:rPr lang="en-US" dirty="0">
                <a:solidFill>
                  <a:srgbClr val="FFC000"/>
                </a:solidFill>
              </a:rPr>
              <a:t>Folder</a:t>
            </a:r>
            <a:r>
              <a:rPr lang="en-US" dirty="0">
                <a:solidFill>
                  <a:schemeClr val="tx1"/>
                </a:solidFill>
              </a:rPr>
              <a:t>)</a:t>
            </a:r>
          </a:p>
          <a:p>
            <a:pPr lvl="3"/>
            <a:r>
              <a:rPr lang="en-US" dirty="0" err="1">
                <a:solidFill>
                  <a:srgbClr val="00B0F0"/>
                </a:solidFill>
              </a:rPr>
              <a:t>myCompositeResource</a:t>
            </a:r>
            <a:r>
              <a:rPr lang="en-US" dirty="0"/>
              <a:t> (</a:t>
            </a:r>
            <a:r>
              <a:rPr lang="en-US" dirty="0">
                <a:solidFill>
                  <a:srgbClr val="FFC000"/>
                </a:solidFill>
              </a:rPr>
              <a:t>Folder</a:t>
            </a:r>
            <a:r>
              <a:rPr lang="en-US" dirty="0"/>
              <a:t>)</a:t>
            </a:r>
          </a:p>
          <a:p>
            <a:pPr lvl="4"/>
            <a:r>
              <a:rPr lang="en-US" dirty="0">
                <a:solidFill>
                  <a:srgbClr val="00B0F0"/>
                </a:solidFill>
              </a:rPr>
              <a:t>myCompositeResource</a:t>
            </a:r>
            <a:r>
              <a:rPr lang="en-US" dirty="0"/>
              <a:t>.psd1 </a:t>
            </a:r>
            <a:r>
              <a:rPr lang="en-US" sz="1800" dirty="0">
                <a:solidFill>
                  <a:schemeClr val="tx1"/>
                </a:solidFill>
              </a:rPr>
              <a:t>(</a:t>
            </a:r>
            <a:r>
              <a:rPr lang="en-US" sz="1800" dirty="0">
                <a:solidFill>
                  <a:srgbClr val="FF0000"/>
                </a:solidFill>
              </a:rPr>
              <a:t>&lt;-manifest file.  Auto generated by </a:t>
            </a:r>
            <a:r>
              <a:rPr lang="en-US" sz="1600" b="1" dirty="0">
                <a:latin typeface="Courier" pitchFamily="2" charset="0"/>
              </a:rPr>
              <a:t>New-</a:t>
            </a:r>
            <a:r>
              <a:rPr lang="en-US" sz="1600" b="1" dirty="0" err="1">
                <a:latin typeface="Courier" pitchFamily="2" charset="0"/>
              </a:rPr>
              <a:t>ModuleManifest</a:t>
            </a:r>
            <a:r>
              <a:rPr lang="en-US" sz="1600" b="1" dirty="0">
                <a:latin typeface="Courier" pitchFamily="2" charset="0"/>
              </a:rPr>
              <a:t> </a:t>
            </a:r>
            <a:r>
              <a:rPr lang="en-US" sz="1800" dirty="0">
                <a:solidFill>
                  <a:srgbClr val="FF0000"/>
                </a:solidFill>
              </a:rPr>
              <a:t>tool</a:t>
            </a:r>
            <a:r>
              <a:rPr lang="en-US" sz="1800" dirty="0"/>
              <a:t>)</a:t>
            </a:r>
          </a:p>
          <a:p>
            <a:pPr lvl="4"/>
            <a:r>
              <a:rPr lang="en-US" dirty="0">
                <a:solidFill>
                  <a:srgbClr val="00B0F0"/>
                </a:solidFill>
              </a:rPr>
              <a:t>myCompositeResource</a:t>
            </a:r>
            <a:r>
              <a:rPr lang="en-US" dirty="0"/>
              <a:t>.schema.psm1 </a:t>
            </a:r>
            <a:r>
              <a:rPr lang="en-US" dirty="0">
                <a:solidFill>
                  <a:schemeClr val="tx1"/>
                </a:solidFill>
              </a:rPr>
              <a:t>(</a:t>
            </a:r>
            <a:r>
              <a:rPr lang="en-US" dirty="0">
                <a:solidFill>
                  <a:srgbClr val="FF0000"/>
                </a:solidFill>
              </a:rPr>
              <a:t>&lt;- code file where your common code goes!</a:t>
            </a:r>
            <a:r>
              <a:rPr lang="en-US" dirty="0"/>
              <a:t>)</a:t>
            </a:r>
          </a:p>
          <a:p>
            <a:pPr lvl="1"/>
            <a:endParaRPr lang="en-US" dirty="0"/>
          </a:p>
        </p:txBody>
      </p:sp>
      <p:sp>
        <p:nvSpPr>
          <p:cNvPr id="3" name="Title 2">
            <a:extLst>
              <a:ext uri="{FF2B5EF4-FFF2-40B4-BE49-F238E27FC236}">
                <a16:creationId xmlns:a16="http://schemas.microsoft.com/office/drawing/2014/main" id="{65B41108-52AE-4F9A-A5C2-8463140E4B76}"/>
              </a:ext>
            </a:extLst>
          </p:cNvPr>
          <p:cNvSpPr>
            <a:spLocks noGrp="1"/>
          </p:cNvSpPr>
          <p:nvPr>
            <p:ph type="title"/>
          </p:nvPr>
        </p:nvSpPr>
        <p:spPr>
          <a:xfrm>
            <a:off x="268080" y="109758"/>
            <a:ext cx="11655840" cy="899665"/>
          </a:xfrm>
        </p:spPr>
        <p:txBody>
          <a:bodyPr/>
          <a:lstStyle/>
          <a:p>
            <a:r>
              <a:rPr lang="en-US" dirty="0"/>
              <a:t>Composite DSC - Layout</a:t>
            </a:r>
          </a:p>
        </p:txBody>
      </p:sp>
      <p:pic>
        <p:nvPicPr>
          <p:cNvPr id="5" name="Picture 4" descr="A close up of text on a black background&#10;&#10;Description generated with high confidence">
            <a:extLst>
              <a:ext uri="{FF2B5EF4-FFF2-40B4-BE49-F238E27FC236}">
                <a16:creationId xmlns:a16="http://schemas.microsoft.com/office/drawing/2014/main" id="{6AE362AB-25D9-4D96-B81A-1E1F7669CB8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0604" y="4625384"/>
            <a:ext cx="5740987" cy="3082412"/>
          </a:xfrm>
          <a:prstGeom prst="rect">
            <a:avLst/>
          </a:prstGeom>
        </p:spPr>
      </p:pic>
      <p:sp>
        <p:nvSpPr>
          <p:cNvPr id="7" name="TextBox 6">
            <a:extLst>
              <a:ext uri="{FF2B5EF4-FFF2-40B4-BE49-F238E27FC236}">
                <a16:creationId xmlns:a16="http://schemas.microsoft.com/office/drawing/2014/main" id="{9DF802D3-EBAD-44BB-89C2-4C2D35471FC1}"/>
              </a:ext>
            </a:extLst>
          </p:cNvPr>
          <p:cNvSpPr txBox="1"/>
          <p:nvPr/>
        </p:nvSpPr>
        <p:spPr>
          <a:xfrm>
            <a:off x="6584674" y="4183275"/>
            <a:ext cx="4462670" cy="140346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B0F0"/>
                </a:solidFill>
                <a:effectLst/>
                <a:uLnTx/>
                <a:uFillTx/>
                <a:latin typeface="Segoe UI"/>
                <a:ea typeface="+mn-ea"/>
                <a:cs typeface="+mn-cs"/>
              </a:rPr>
              <a:t>The name of the PSD1 &amp; PSM1 must be the same as the name of the Configuration block in your PSM1 file! </a:t>
            </a:r>
            <a:r>
              <a:rPr kumimoji="0" lang="en-US" sz="2000" b="0" i="0" u="none" strike="noStrike" kern="1200" cap="none" spc="0" normalizeH="0" baseline="0" noProof="0" dirty="0">
                <a:ln>
                  <a:noFill/>
                </a:ln>
                <a:solidFill>
                  <a:srgbClr val="00B0F0"/>
                </a:solidFill>
                <a:effectLst/>
                <a:uLnTx/>
                <a:uFillTx/>
                <a:latin typeface="Segoe UI"/>
                <a:ea typeface="+mn-ea"/>
                <a:cs typeface="+mn-cs"/>
                <a:sym typeface="Wingdings" panose="05000000000000000000" pitchFamily="2" charset="2"/>
              </a:rPr>
              <a:t></a:t>
            </a:r>
            <a:endParaRPr kumimoji="0" lang="en-US" sz="2000" b="0" i="0" u="none" strike="noStrike" kern="1200" cap="none" spc="0" normalizeH="0" baseline="0" noProof="0" dirty="0">
              <a:ln>
                <a:noFill/>
              </a:ln>
              <a:solidFill>
                <a:srgbClr val="00B0F0"/>
              </a:solidFill>
              <a:effectLst/>
              <a:uLnTx/>
              <a:uFillTx/>
              <a:latin typeface="Segoe UI"/>
              <a:ea typeface="+mn-ea"/>
              <a:cs typeface="+mn-cs"/>
            </a:endParaRPr>
          </a:p>
        </p:txBody>
      </p:sp>
      <p:cxnSp>
        <p:nvCxnSpPr>
          <p:cNvPr id="9" name="Straight Arrow Connector 8">
            <a:extLst>
              <a:ext uri="{FF2B5EF4-FFF2-40B4-BE49-F238E27FC236}">
                <a16:creationId xmlns:a16="http://schemas.microsoft.com/office/drawing/2014/main" id="{CDA556E5-7CD6-49BA-955F-B07610A3A1C4}"/>
              </a:ext>
            </a:extLst>
          </p:cNvPr>
          <p:cNvCxnSpPr>
            <a:cxnSpLocks/>
          </p:cNvCxnSpPr>
          <p:nvPr/>
        </p:nvCxnSpPr>
        <p:spPr>
          <a:xfrm flipH="1" flipV="1">
            <a:off x="3781839" y="4185018"/>
            <a:ext cx="2912165" cy="306192"/>
          </a:xfrm>
          <a:prstGeom prst="straightConnector1">
            <a:avLst/>
          </a:prstGeom>
          <a:ln w="635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23D1894-9054-4B76-9D6F-547B09313460}"/>
              </a:ext>
            </a:extLst>
          </p:cNvPr>
          <p:cNvCxnSpPr>
            <a:cxnSpLocks/>
          </p:cNvCxnSpPr>
          <p:nvPr/>
        </p:nvCxnSpPr>
        <p:spPr>
          <a:xfrm flipH="1">
            <a:off x="4750904" y="4508886"/>
            <a:ext cx="1943100" cy="234328"/>
          </a:xfrm>
          <a:prstGeom prst="straightConnector1">
            <a:avLst/>
          </a:prstGeom>
          <a:ln w="635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07FBAD9-5D69-4DE0-9573-DA906C1AD604}"/>
              </a:ext>
            </a:extLst>
          </p:cNvPr>
          <p:cNvSpPr txBox="1"/>
          <p:nvPr/>
        </p:nvSpPr>
        <p:spPr>
          <a:xfrm>
            <a:off x="6584674" y="5437426"/>
            <a:ext cx="5044109"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B050"/>
                </a:solidFill>
                <a:effectLst/>
                <a:uLnTx/>
                <a:uFillTx/>
                <a:latin typeface="Segoe UI"/>
                <a:ea typeface="+mn-ea"/>
                <a:cs typeface="+mn-cs"/>
              </a:rPr>
              <a:t>No “node” block in the psm1 file!</a:t>
            </a:r>
          </a:p>
        </p:txBody>
      </p:sp>
      <p:cxnSp>
        <p:nvCxnSpPr>
          <p:cNvPr id="21" name="Straight Arrow Connector 20">
            <a:extLst>
              <a:ext uri="{FF2B5EF4-FFF2-40B4-BE49-F238E27FC236}">
                <a16:creationId xmlns:a16="http://schemas.microsoft.com/office/drawing/2014/main" id="{059E9C06-FEC0-4F73-B63D-C453AF98181C}"/>
              </a:ext>
            </a:extLst>
          </p:cNvPr>
          <p:cNvCxnSpPr>
            <a:cxnSpLocks/>
          </p:cNvCxnSpPr>
          <p:nvPr/>
        </p:nvCxnSpPr>
        <p:spPr>
          <a:xfrm flipH="1" flipV="1">
            <a:off x="2355575" y="5520135"/>
            <a:ext cx="4338429" cy="183099"/>
          </a:xfrm>
          <a:prstGeom prst="straightConnector1">
            <a:avLst/>
          </a:prstGeom>
          <a:ln w="635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FEE2EBB-F271-466E-B102-F58E093D330E}"/>
              </a:ext>
            </a:extLst>
          </p:cNvPr>
          <p:cNvSpPr txBox="1"/>
          <p:nvPr/>
        </p:nvSpPr>
        <p:spPr>
          <a:xfrm>
            <a:off x="0" y="1009423"/>
            <a:ext cx="10644809"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&lt;</a:t>
            </a:r>
            <a:r>
              <a:rPr kumimoji="0" lang="en-US" sz="24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ParentFolder</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&gt; </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sym typeface="Wingdings" panose="05000000000000000000" pitchFamily="2" charset="2"/>
              </a:rPr>
              <a:t> </a:t>
            </a:r>
            <a:r>
              <a:rPr kumimoji="0" lang="en-US" sz="2000" b="0" i="0" u="none" strike="noStrike" kern="1200" cap="none" spc="0" normalizeH="0" baseline="0" noProof="0" dirty="0">
                <a:ln>
                  <a:noFill/>
                </a:ln>
                <a:solidFill>
                  <a:srgbClr val="C00000"/>
                </a:solidFill>
                <a:effectLst/>
                <a:uLnTx/>
                <a:uFillTx/>
                <a:latin typeface="Segoe UI"/>
                <a:ea typeface="+mn-ea"/>
                <a:cs typeface="+mn-cs"/>
                <a:sym typeface="Wingdings" panose="05000000000000000000" pitchFamily="2" charset="2"/>
              </a:rPr>
              <a:t>Add this folder to the PowerShell path for the publish tool to work</a:t>
            </a:r>
            <a:endParaRPr kumimoji="0" lang="en-US" sz="2400" b="0" i="0" u="none" strike="noStrike" kern="1200" cap="none" spc="0" normalizeH="0" baseline="0" noProof="0" dirty="0">
              <a:ln>
                <a:noFill/>
              </a:ln>
              <a:solidFill>
                <a:srgbClr val="C00000"/>
              </a:solidFill>
              <a:effectLst/>
              <a:uLnTx/>
              <a:uFillTx/>
              <a:latin typeface="Segoe UI"/>
              <a:ea typeface="+mn-ea"/>
              <a:cs typeface="+mn-cs"/>
            </a:endParaRPr>
          </a:p>
        </p:txBody>
      </p:sp>
    </p:spTree>
    <p:extLst>
      <p:ext uri="{BB962C8B-B14F-4D97-AF65-F5344CB8AC3E}">
        <p14:creationId xmlns:p14="http://schemas.microsoft.com/office/powerpoint/2010/main" val="3300381685"/>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7881A0-ADE8-8E4F-B660-37D666501D70}"/>
              </a:ext>
            </a:extLst>
          </p:cNvPr>
          <p:cNvSpPr>
            <a:spLocks noGrp="1"/>
          </p:cNvSpPr>
          <p:nvPr>
            <p:ph type="body" sz="quarter" idx="10"/>
          </p:nvPr>
        </p:nvSpPr>
        <p:spPr>
          <a:xfrm>
            <a:off x="269239" y="1189177"/>
            <a:ext cx="11653523" cy="3977820"/>
          </a:xfrm>
        </p:spPr>
        <p:txBody>
          <a:bodyPr/>
          <a:lstStyle/>
          <a:p>
            <a:r>
              <a:rPr lang="en-US" b="1" dirty="0">
                <a:solidFill>
                  <a:srgbClr val="00B0F0"/>
                </a:solidFill>
              </a:rPr>
              <a:t>Publish-</a:t>
            </a:r>
            <a:r>
              <a:rPr lang="en-US" b="1" dirty="0" err="1">
                <a:solidFill>
                  <a:srgbClr val="00B0F0"/>
                </a:solidFill>
              </a:rPr>
              <a:t>AzureRMVMDscConfiguration</a:t>
            </a:r>
            <a:r>
              <a:rPr lang="en-US" dirty="0"/>
              <a:t> needs to know about your new Composite Resource</a:t>
            </a:r>
          </a:p>
          <a:p>
            <a:r>
              <a:rPr lang="en-US" dirty="0"/>
              <a:t>Change the path of Powershell to include your new local folder:</a:t>
            </a:r>
          </a:p>
          <a:p>
            <a:pPr lvl="1"/>
            <a:r>
              <a:rPr lang="en-US" dirty="0"/>
              <a:t>$</a:t>
            </a:r>
            <a:r>
              <a:rPr lang="en-US" dirty="0" err="1"/>
              <a:t>env:PSModulePath</a:t>
            </a:r>
            <a:r>
              <a:rPr lang="en-US" dirty="0"/>
              <a:t> = $</a:t>
            </a:r>
            <a:r>
              <a:rPr lang="en-US" dirty="0" err="1"/>
              <a:t>env:PSModulePath</a:t>
            </a:r>
            <a:r>
              <a:rPr lang="en-US" dirty="0"/>
              <a:t> + “;” + “</a:t>
            </a:r>
            <a:r>
              <a:rPr lang="en-US" dirty="0" err="1"/>
              <a:t>myDscs</a:t>
            </a:r>
            <a:r>
              <a:rPr lang="en-US" dirty="0"/>
              <a:t>;”  (</a:t>
            </a:r>
            <a:r>
              <a:rPr lang="en-US" dirty="0" err="1"/>
              <a:t>myDscs</a:t>
            </a:r>
            <a:r>
              <a:rPr lang="en-US" dirty="0"/>
              <a:t> is the root containing your Composite Resource).</a:t>
            </a:r>
          </a:p>
          <a:p>
            <a:r>
              <a:rPr lang="en-US" dirty="0"/>
              <a:t>Now run your Publish command</a:t>
            </a:r>
          </a:p>
        </p:txBody>
      </p:sp>
      <p:sp>
        <p:nvSpPr>
          <p:cNvPr id="3" name="Title 2">
            <a:extLst>
              <a:ext uri="{FF2B5EF4-FFF2-40B4-BE49-F238E27FC236}">
                <a16:creationId xmlns:a16="http://schemas.microsoft.com/office/drawing/2014/main" id="{4DEA42D6-0105-7C46-A181-BE0AC41D8A64}"/>
              </a:ext>
            </a:extLst>
          </p:cNvPr>
          <p:cNvSpPr>
            <a:spLocks noGrp="1"/>
          </p:cNvSpPr>
          <p:nvPr>
            <p:ph type="title"/>
          </p:nvPr>
        </p:nvSpPr>
        <p:spPr/>
        <p:txBody>
          <a:bodyPr/>
          <a:lstStyle/>
          <a:p>
            <a:r>
              <a:rPr lang="en-US" dirty="0"/>
              <a:t>Packaging Your Composite Resource	</a:t>
            </a:r>
          </a:p>
        </p:txBody>
      </p:sp>
    </p:spTree>
    <p:extLst>
      <p:ext uri="{BB962C8B-B14F-4D97-AF65-F5344CB8AC3E}">
        <p14:creationId xmlns:p14="http://schemas.microsoft.com/office/powerpoint/2010/main" val="382800295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58D7E2-6859-465E-AC3B-AB710DD8E51C}"/>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B96033D-F46C-4EC0-A372-730EAAECF895}"/>
              </a:ext>
            </a:extLst>
          </p:cNvPr>
          <p:cNvSpPr>
            <a:spLocks noGrp="1"/>
          </p:cNvSpPr>
          <p:nvPr>
            <p:ph type="title"/>
          </p:nvPr>
        </p:nvSpPr>
        <p:spPr>
          <a:xfrm>
            <a:off x="666136" y="394622"/>
            <a:ext cx="10515600" cy="1325563"/>
          </a:xfrm>
        </p:spPr>
        <p:txBody>
          <a:bodyPr>
            <a:normAutofit fontScale="90000"/>
          </a:bodyPr>
          <a:lstStyle/>
          <a:p>
            <a:r>
              <a:rPr lang="en-US" sz="6600" dirty="0">
                <a:solidFill>
                  <a:schemeClr val="bg1"/>
                </a:solidFill>
                <a:latin typeface="JACKPORT COLLEGE NCV" panose="02000506020000020004" pitchFamily="2" charset="0"/>
              </a:rPr>
              <a:t>Logistics</a:t>
            </a:r>
            <a:br>
              <a:rPr lang="en-US" sz="6600" dirty="0">
                <a:solidFill>
                  <a:srgbClr val="002060"/>
                </a:solidFill>
                <a:latin typeface="JACKPORT COLLEGE NCV" panose="02000506020000020004" pitchFamily="2" charset="0"/>
              </a:rPr>
            </a:br>
            <a:r>
              <a:rPr lang="en-US" sz="3100" b="1" dirty="0">
                <a:solidFill>
                  <a:srgbClr val="FFFF00"/>
                </a:solidFill>
                <a:latin typeface="Segoe UI Light" panose="020B0502040204020203" pitchFamily="34" charset="0"/>
                <a:cs typeface="Segoe UI Light" panose="020B0502040204020203" pitchFamily="34" charset="0"/>
              </a:rPr>
              <a:t>Food</a:t>
            </a:r>
            <a:endParaRPr lang="en-US" sz="6600" b="1" dirty="0">
              <a:solidFill>
                <a:srgbClr val="FFFF0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610084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702191"/>
            <a:ext cx="11653523" cy="4068806"/>
          </a:xfrm>
        </p:spPr>
        <p:txBody>
          <a:bodyPr/>
          <a:lstStyle/>
          <a:p>
            <a:r>
              <a:rPr lang="en-US" sz="3600" dirty="0"/>
              <a:t>Break out the DSC that creates the folders into a composite DSC</a:t>
            </a:r>
          </a:p>
          <a:p>
            <a:r>
              <a:rPr lang="en-US" sz="3600" dirty="0"/>
              <a:t>Leave the DSC that creates the SMB shares.</a:t>
            </a:r>
          </a:p>
          <a:p>
            <a:pPr lvl="1"/>
            <a:r>
              <a:rPr lang="en-US" sz="2000" dirty="0"/>
              <a:t>Don’t forget your </a:t>
            </a:r>
            <a:r>
              <a:rPr lang="en-US" sz="2000" dirty="0" err="1"/>
              <a:t>DependsOn</a:t>
            </a:r>
            <a:r>
              <a:rPr lang="en-US" sz="2000" dirty="0"/>
              <a:t> section in the DSC</a:t>
            </a:r>
          </a:p>
          <a:p>
            <a:r>
              <a:rPr lang="en-US" sz="3600" dirty="0"/>
              <a:t>Find the directory structure</a:t>
            </a:r>
          </a:p>
          <a:p>
            <a:r>
              <a:rPr lang="en-US" sz="3600" dirty="0"/>
              <a:t>Create your Manifests: </a:t>
            </a:r>
            <a:r>
              <a:rPr lang="en-US" sz="2000" b="1" dirty="0">
                <a:latin typeface="Courier" pitchFamily="2" charset="0"/>
              </a:rPr>
              <a:t>New-</a:t>
            </a:r>
            <a:r>
              <a:rPr lang="en-US" sz="2000" b="1" dirty="0" err="1">
                <a:latin typeface="Courier" pitchFamily="2" charset="0"/>
              </a:rPr>
              <a:t>ModuleManifest</a:t>
            </a:r>
            <a:r>
              <a:rPr lang="en-US" sz="2000" b="1" dirty="0">
                <a:latin typeface="Courier" pitchFamily="2" charset="0"/>
              </a:rPr>
              <a:t> –Path xxx </a:t>
            </a:r>
          </a:p>
          <a:p>
            <a:r>
              <a:rPr lang="en-US" sz="3600" dirty="0"/>
              <a:t>Package manually</a:t>
            </a:r>
            <a:endParaRPr lang="en-US" b="1" dirty="0">
              <a:latin typeface="+mj-lt"/>
            </a:endParaRPr>
          </a:p>
        </p:txBody>
      </p:sp>
      <p:sp>
        <p:nvSpPr>
          <p:cNvPr id="3" name="Title 2"/>
          <p:cNvSpPr>
            <a:spLocks noGrp="1"/>
          </p:cNvSpPr>
          <p:nvPr>
            <p:ph type="title"/>
          </p:nvPr>
        </p:nvSpPr>
        <p:spPr/>
        <p:txBody>
          <a:bodyPr/>
          <a:lstStyle/>
          <a:p>
            <a:r>
              <a:rPr lang="en-US" dirty="0"/>
              <a:t>Challenge #8</a:t>
            </a:r>
            <a:br>
              <a:rPr lang="en-US" dirty="0"/>
            </a:br>
            <a:r>
              <a:rPr lang="en-US" sz="3600" dirty="0">
                <a:solidFill>
                  <a:srgbClr val="0078D7"/>
                </a:solidFill>
              </a:rPr>
              <a:t>Composite DSC</a:t>
            </a:r>
            <a:endParaRPr lang="en-US" dirty="0">
              <a:solidFill>
                <a:srgbClr val="0078D7"/>
              </a:solidFill>
            </a:endParaRPr>
          </a:p>
        </p:txBody>
      </p:sp>
    </p:spTree>
    <p:extLst>
      <p:ext uri="{BB962C8B-B14F-4D97-AF65-F5344CB8AC3E}">
        <p14:creationId xmlns:p14="http://schemas.microsoft.com/office/powerpoint/2010/main" val="3383026442"/>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161921"/>
          </a:xfrm>
        </p:spPr>
        <p:txBody>
          <a:bodyPr/>
          <a:lstStyle/>
          <a:p>
            <a:r>
              <a:rPr lang="en-US" dirty="0"/>
              <a:t>Bonus DSC Challenges</a:t>
            </a:r>
          </a:p>
        </p:txBody>
      </p:sp>
    </p:spTree>
    <p:extLst>
      <p:ext uri="{BB962C8B-B14F-4D97-AF65-F5344CB8AC3E}">
        <p14:creationId xmlns:p14="http://schemas.microsoft.com/office/powerpoint/2010/main" val="1677579691"/>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3917804"/>
          </a:xfrm>
        </p:spPr>
        <p:txBody>
          <a:bodyPr/>
          <a:lstStyle/>
          <a:p>
            <a:r>
              <a:rPr lang="en-US" dirty="0"/>
              <a:t>Add a DSC extension to the ARM Template</a:t>
            </a:r>
          </a:p>
          <a:p>
            <a:r>
              <a:rPr lang="en-US" dirty="0"/>
              <a:t>Add a DSC script to enable IIS and turn off the default website</a:t>
            </a:r>
          </a:p>
          <a:p>
            <a:r>
              <a:rPr lang="en-US" dirty="0"/>
              <a:t>Go through the motions of packaging the DSC script up and deploying via blob storage</a:t>
            </a:r>
          </a:p>
          <a:p>
            <a:pPr marL="0" indent="0">
              <a:buNone/>
            </a:pPr>
            <a:endParaRPr lang="en-US" dirty="0"/>
          </a:p>
        </p:txBody>
      </p:sp>
      <p:sp>
        <p:nvSpPr>
          <p:cNvPr id="3" name="Title 2"/>
          <p:cNvSpPr>
            <a:spLocks noGrp="1"/>
          </p:cNvSpPr>
          <p:nvPr>
            <p:ph type="title"/>
          </p:nvPr>
        </p:nvSpPr>
        <p:spPr/>
        <p:txBody>
          <a:bodyPr/>
          <a:lstStyle/>
          <a:p>
            <a:r>
              <a:rPr lang="en-US" dirty="0"/>
              <a:t>Bonus DSC Challenge #1</a:t>
            </a:r>
            <a:br>
              <a:rPr lang="en-US" dirty="0"/>
            </a:br>
            <a:r>
              <a:rPr lang="en-US" sz="3600" dirty="0">
                <a:solidFill>
                  <a:srgbClr val="0078D7"/>
                </a:solidFill>
              </a:rPr>
              <a:t>Windows Web Server</a:t>
            </a:r>
            <a:endParaRPr lang="en-US" dirty="0">
              <a:solidFill>
                <a:srgbClr val="0078D7"/>
              </a:solidFill>
            </a:endParaRPr>
          </a:p>
        </p:txBody>
      </p:sp>
    </p:spTree>
    <p:extLst>
      <p:ext uri="{BB962C8B-B14F-4D97-AF65-F5344CB8AC3E}">
        <p14:creationId xmlns:p14="http://schemas.microsoft.com/office/powerpoint/2010/main" val="2536870044"/>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2167003"/>
          </a:xfrm>
        </p:spPr>
        <p:txBody>
          <a:bodyPr/>
          <a:lstStyle/>
          <a:p>
            <a:r>
              <a:rPr lang="en-US" dirty="0"/>
              <a:t>Extend the DSC by creating a new website</a:t>
            </a:r>
          </a:p>
          <a:p>
            <a:r>
              <a:rPr lang="en-US" dirty="0"/>
              <a:t>Pull a ZIP file from blob storage</a:t>
            </a:r>
          </a:p>
          <a:p>
            <a:r>
              <a:rPr lang="en-US" dirty="0"/>
              <a:t>Unpack the zip file into a new site directory</a:t>
            </a:r>
          </a:p>
        </p:txBody>
      </p:sp>
      <p:sp>
        <p:nvSpPr>
          <p:cNvPr id="3" name="Title 2"/>
          <p:cNvSpPr>
            <a:spLocks noGrp="1"/>
          </p:cNvSpPr>
          <p:nvPr>
            <p:ph type="title"/>
          </p:nvPr>
        </p:nvSpPr>
        <p:spPr/>
        <p:txBody>
          <a:bodyPr/>
          <a:lstStyle/>
          <a:p>
            <a:r>
              <a:rPr lang="en-US" dirty="0"/>
              <a:t>Bonus DSC Challenge #2</a:t>
            </a:r>
            <a:br>
              <a:rPr lang="en-US" dirty="0"/>
            </a:br>
            <a:r>
              <a:rPr lang="en-US" sz="3600" dirty="0">
                <a:solidFill>
                  <a:srgbClr val="0078D7"/>
                </a:solidFill>
              </a:rPr>
              <a:t>More complex DSC</a:t>
            </a:r>
            <a:endParaRPr lang="en-US" dirty="0">
              <a:solidFill>
                <a:srgbClr val="0078D7"/>
              </a:solidFill>
            </a:endParaRPr>
          </a:p>
        </p:txBody>
      </p:sp>
    </p:spTree>
    <p:extLst>
      <p:ext uri="{BB962C8B-B14F-4D97-AF65-F5344CB8AC3E}">
        <p14:creationId xmlns:p14="http://schemas.microsoft.com/office/powerpoint/2010/main" val="1966613427"/>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2589620"/>
          </a:xfrm>
        </p:spPr>
        <p:txBody>
          <a:bodyPr/>
          <a:lstStyle/>
          <a:p>
            <a:r>
              <a:rPr lang="en-US" dirty="0"/>
              <a:t>Break out the DSC that enables IIS and disables the default website into a composite DSC</a:t>
            </a:r>
          </a:p>
          <a:p>
            <a:r>
              <a:rPr lang="en-US" dirty="0"/>
              <a:t>Leave the custom web site things in the main DSC script</a:t>
            </a:r>
          </a:p>
        </p:txBody>
      </p:sp>
      <p:sp>
        <p:nvSpPr>
          <p:cNvPr id="3" name="Title 2"/>
          <p:cNvSpPr>
            <a:spLocks noGrp="1"/>
          </p:cNvSpPr>
          <p:nvPr>
            <p:ph type="title"/>
          </p:nvPr>
        </p:nvSpPr>
        <p:spPr/>
        <p:txBody>
          <a:bodyPr/>
          <a:lstStyle/>
          <a:p>
            <a:r>
              <a:rPr lang="en-US" dirty="0"/>
              <a:t>Bonus DSC Challenge #3</a:t>
            </a:r>
            <a:br>
              <a:rPr lang="en-US" dirty="0"/>
            </a:br>
            <a:r>
              <a:rPr lang="en-US" sz="3600" dirty="0">
                <a:solidFill>
                  <a:srgbClr val="0078D7"/>
                </a:solidFill>
              </a:rPr>
              <a:t>Composite DSC</a:t>
            </a:r>
            <a:endParaRPr lang="en-US" dirty="0">
              <a:solidFill>
                <a:srgbClr val="0078D7"/>
              </a:solidFill>
            </a:endParaRPr>
          </a:p>
        </p:txBody>
      </p:sp>
    </p:spTree>
    <p:extLst>
      <p:ext uri="{BB962C8B-B14F-4D97-AF65-F5344CB8AC3E}">
        <p14:creationId xmlns:p14="http://schemas.microsoft.com/office/powerpoint/2010/main" val="1882868265"/>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161921"/>
          </a:xfrm>
        </p:spPr>
        <p:txBody>
          <a:bodyPr/>
          <a:lstStyle/>
          <a:p>
            <a:r>
              <a:rPr lang="en-US" dirty="0"/>
              <a:t>Hands-on: Azure Automation</a:t>
            </a:r>
          </a:p>
        </p:txBody>
      </p:sp>
    </p:spTree>
    <p:extLst>
      <p:ext uri="{BB962C8B-B14F-4D97-AF65-F5344CB8AC3E}">
        <p14:creationId xmlns:p14="http://schemas.microsoft.com/office/powerpoint/2010/main" val="3329649699"/>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Automation (basic steps)</a:t>
            </a:r>
            <a:endParaRPr lang="en-US" dirty="0"/>
          </a:p>
        </p:txBody>
      </p:sp>
      <p:sp>
        <p:nvSpPr>
          <p:cNvPr id="3" name="Content Placeholder 2"/>
          <p:cNvSpPr>
            <a:spLocks noGrp="1"/>
          </p:cNvSpPr>
          <p:nvPr>
            <p:ph idx="1"/>
          </p:nvPr>
        </p:nvSpPr>
        <p:spPr/>
        <p:txBody>
          <a:bodyPr/>
          <a:lstStyle/>
          <a:p>
            <a:r>
              <a:rPr lang="en-US" dirty="0"/>
              <a:t>Use the Portal</a:t>
            </a:r>
          </a:p>
          <a:p>
            <a:r>
              <a:rPr lang="en-US" dirty="0"/>
              <a:t>Create an </a:t>
            </a:r>
            <a:r>
              <a:rPr lang="en-US"/>
              <a:t>Azure </a:t>
            </a:r>
            <a:r>
              <a:rPr lang="en-US" dirty="0"/>
              <a:t>Automation</a:t>
            </a:r>
            <a:r>
              <a:rPr lang="en-US"/>
              <a:t> account (think of it as a service account)</a:t>
            </a:r>
            <a:endParaRPr lang="en-US" dirty="0"/>
          </a:p>
          <a:p>
            <a:r>
              <a:rPr lang="en-US" dirty="0"/>
              <a:t>Associate a Runbook to the account (browse the gallery)</a:t>
            </a:r>
          </a:p>
          <a:p>
            <a:r>
              <a:rPr lang="en-US" dirty="0"/>
              <a:t>Create a schedule</a:t>
            </a:r>
          </a:p>
          <a:p>
            <a:r>
              <a:rPr lang="en-US" dirty="0"/>
              <a:t>Associate the schedule to a Runbook</a:t>
            </a:r>
          </a:p>
          <a:p>
            <a:r>
              <a:rPr lang="en-US" dirty="0"/>
              <a:t>Automation</a:t>
            </a:r>
            <a:r>
              <a:rPr lang="en-US"/>
              <a:t> Accounts are used to automate the application of a DSC as well.</a:t>
            </a:r>
            <a:endParaRPr lang="en-US" dirty="0"/>
          </a:p>
          <a:p>
            <a:endParaRPr lang="en-US" dirty="0"/>
          </a:p>
        </p:txBody>
      </p:sp>
    </p:spTree>
    <p:extLst>
      <p:ext uri="{BB962C8B-B14F-4D97-AF65-F5344CB8AC3E}">
        <p14:creationId xmlns:p14="http://schemas.microsoft.com/office/powerpoint/2010/main" val="14248927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5266650" cy="1600200"/>
          </a:xfrm>
        </p:spPr>
        <p:txBody>
          <a:bodyPr/>
          <a:lstStyle/>
          <a:p>
            <a:r>
              <a:rPr lang="en-US" dirty="0"/>
              <a:t>Create an Automation Account</a:t>
            </a:r>
            <a:br>
              <a:rPr lang="en-US" dirty="0"/>
            </a:br>
            <a:endParaRPr lang="en-US" dirty="0"/>
          </a:p>
        </p:txBody>
      </p:sp>
      <p:pic>
        <p:nvPicPr>
          <p:cNvPr id="5" name="Content Placeholder 4"/>
          <p:cNvPicPr>
            <a:picLocks noGrp="1" noChangeAspect="1"/>
          </p:cNvPicPr>
          <p:nvPr>
            <p:ph idx="1"/>
          </p:nvPr>
        </p:nvPicPr>
        <p:blipFill>
          <a:blip r:embed="rId3"/>
          <a:stretch>
            <a:fillRect/>
          </a:stretch>
        </p:blipFill>
        <p:spPr>
          <a:xfrm>
            <a:off x="6867086" y="1187573"/>
            <a:ext cx="2804403" cy="4473328"/>
          </a:xfrm>
          <a:prstGeom prst="rect">
            <a:avLst/>
          </a:prstGeom>
        </p:spPr>
      </p:pic>
      <p:sp>
        <p:nvSpPr>
          <p:cNvPr id="4" name="Text Placeholder 3"/>
          <p:cNvSpPr>
            <a:spLocks noGrp="1"/>
          </p:cNvSpPr>
          <p:nvPr>
            <p:ph type="body" sz="half" idx="2"/>
          </p:nvPr>
        </p:nvSpPr>
        <p:spPr>
          <a:xfrm>
            <a:off x="839787" y="1786270"/>
            <a:ext cx="5763031" cy="4082718"/>
          </a:xfrm>
        </p:spPr>
        <p:txBody>
          <a:bodyPr>
            <a:normAutofit fontScale="92500"/>
          </a:bodyPr>
          <a:lstStyle/>
          <a:p>
            <a:r>
              <a:rPr lang="en-US" b="1" dirty="0"/>
              <a:t>New -&gt; Management + Monitoring -&gt; Automation</a:t>
            </a:r>
          </a:p>
          <a:p>
            <a:pPr marL="342900" indent="-342900">
              <a:buFont typeface="+mj-lt"/>
              <a:buAutoNum type="arabicPeriod"/>
            </a:pPr>
            <a:r>
              <a:rPr lang="en-US" dirty="0"/>
              <a:t>Give it a name</a:t>
            </a:r>
          </a:p>
          <a:p>
            <a:pPr marL="342900" indent="-342900">
              <a:buFont typeface="+mj-lt"/>
              <a:buAutoNum type="arabicPeriod"/>
            </a:pPr>
            <a:r>
              <a:rPr lang="en-US" dirty="0"/>
              <a:t>Select the subscription</a:t>
            </a:r>
          </a:p>
          <a:p>
            <a:pPr marL="342900" indent="-342900">
              <a:buFont typeface="+mj-lt"/>
              <a:buAutoNum type="arabicPeriod"/>
            </a:pPr>
            <a:r>
              <a:rPr lang="en-US" dirty="0"/>
              <a:t>Add it to a resource group</a:t>
            </a:r>
          </a:p>
          <a:p>
            <a:pPr marL="342900" indent="-342900">
              <a:buFont typeface="+mj-lt"/>
              <a:buAutoNum type="arabicPeriod"/>
            </a:pPr>
            <a:r>
              <a:rPr lang="en-US" dirty="0"/>
              <a:t>Select location</a:t>
            </a:r>
          </a:p>
          <a:p>
            <a:pPr marL="342900" indent="-342900">
              <a:buFont typeface="+mj-lt"/>
              <a:buAutoNum type="arabicPeriod"/>
            </a:pPr>
            <a:r>
              <a:rPr lang="en-US" dirty="0"/>
              <a:t>Create Azure Run As Account (yes or no)</a:t>
            </a:r>
          </a:p>
          <a:p>
            <a:r>
              <a:rPr lang="en-US" dirty="0"/>
              <a:t>*</a:t>
            </a:r>
            <a:r>
              <a:rPr lang="en-US" sz="1400" i="1" dirty="0"/>
              <a:t>Run As account which creates a new service principal in Azure Active Directory, a certificate, and assigns the Contributor role-based access control (RBAC), which will be used to manage Resource Manager resources using runbooks.</a:t>
            </a:r>
          </a:p>
          <a:p>
            <a:r>
              <a:rPr lang="en-US" dirty="0"/>
              <a:t>Details: </a:t>
            </a:r>
            <a:r>
              <a:rPr lang="en-US" dirty="0">
                <a:hlinkClick r:id="rId4"/>
              </a:rPr>
              <a:t>https://docs.microsoft.com/en-us/azure/automation/automation-sec-configure-azure-runas-account</a:t>
            </a:r>
            <a:endParaRPr lang="en-US" dirty="0"/>
          </a:p>
          <a:p>
            <a:r>
              <a:rPr lang="en-US" dirty="0"/>
              <a:t>Read above and you’ll see, it’s not really worth doing this in </a:t>
            </a:r>
            <a:r>
              <a:rPr lang="en-US" dirty="0" err="1"/>
              <a:t>Powershell</a:t>
            </a:r>
            <a:r>
              <a:rPr lang="en-US" dirty="0"/>
              <a:t>.</a:t>
            </a:r>
          </a:p>
          <a:p>
            <a:r>
              <a:rPr lang="en-US" dirty="0"/>
              <a:t>	</a:t>
            </a:r>
          </a:p>
        </p:txBody>
      </p:sp>
    </p:spTree>
    <p:extLst>
      <p:ext uri="{BB962C8B-B14F-4D97-AF65-F5344CB8AC3E}">
        <p14:creationId xmlns:p14="http://schemas.microsoft.com/office/powerpoint/2010/main" val="7958007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DSC in Azure Automation</a:t>
            </a:r>
          </a:p>
        </p:txBody>
      </p:sp>
      <p:sp>
        <p:nvSpPr>
          <p:cNvPr id="3" name="Content Placeholder 2"/>
          <p:cNvSpPr>
            <a:spLocks noGrp="1"/>
          </p:cNvSpPr>
          <p:nvPr>
            <p:ph idx="1"/>
          </p:nvPr>
        </p:nvSpPr>
        <p:spPr>
          <a:xfrm>
            <a:off x="838200" y="1690688"/>
            <a:ext cx="10515600" cy="4486275"/>
          </a:xfrm>
        </p:spPr>
        <p:txBody>
          <a:bodyPr>
            <a:normAutofit lnSpcReduction="10000"/>
          </a:bodyPr>
          <a:lstStyle/>
          <a:p>
            <a:r>
              <a:rPr lang="en-US" dirty="0"/>
              <a:t>Azure Automation Accounts provide DSC automation out of the box</a:t>
            </a:r>
          </a:p>
          <a:p>
            <a:pPr lvl="1"/>
            <a:r>
              <a:rPr lang="en-US" dirty="0"/>
              <a:t>No special runbooks needed</a:t>
            </a:r>
          </a:p>
          <a:p>
            <a:endParaRPr lang="en-US" dirty="0"/>
          </a:p>
          <a:p>
            <a:r>
              <a:rPr lang="en-US" dirty="0"/>
              <a:t>First set up the account with prerequisites:</a:t>
            </a:r>
          </a:p>
          <a:p>
            <a:pPr lvl="1"/>
            <a:r>
              <a:rPr lang="en-US" dirty="0"/>
              <a:t>Credentials &amp; Certificates</a:t>
            </a:r>
          </a:p>
          <a:p>
            <a:pPr lvl="1"/>
            <a:r>
              <a:rPr lang="en-US" dirty="0"/>
              <a:t>Imported DSC “Resource” Modules</a:t>
            </a:r>
          </a:p>
          <a:p>
            <a:pPr lvl="1"/>
            <a:endParaRPr lang="en-US" dirty="0"/>
          </a:p>
          <a:p>
            <a:r>
              <a:rPr lang="en-US" dirty="0"/>
              <a:t>Publish a DSC Configuration</a:t>
            </a:r>
          </a:p>
          <a:p>
            <a:endParaRPr lang="en-US" dirty="0"/>
          </a:p>
          <a:p>
            <a:r>
              <a:rPr lang="en-US" dirty="0"/>
              <a:t>Register a DSC Node (</a:t>
            </a:r>
            <a:r>
              <a:rPr lang="en-US" dirty="0" err="1"/>
              <a:t>ie</a:t>
            </a:r>
            <a:r>
              <a:rPr lang="en-US" dirty="0"/>
              <a:t>: a VM) and associate it to a configuration.</a:t>
            </a:r>
          </a:p>
        </p:txBody>
      </p:sp>
    </p:spTree>
    <p:extLst>
      <p:ext uri="{BB962C8B-B14F-4D97-AF65-F5344CB8AC3E}">
        <p14:creationId xmlns:p14="http://schemas.microsoft.com/office/powerpoint/2010/main" val="166633464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161921"/>
          </a:xfrm>
        </p:spPr>
        <p:txBody>
          <a:bodyPr/>
          <a:lstStyle/>
          <a:p>
            <a:r>
              <a:rPr lang="en-US" dirty="0"/>
              <a:t>Orchestration (with Jenkins)</a:t>
            </a:r>
          </a:p>
        </p:txBody>
      </p:sp>
    </p:spTree>
    <p:extLst>
      <p:ext uri="{BB962C8B-B14F-4D97-AF65-F5344CB8AC3E}">
        <p14:creationId xmlns:p14="http://schemas.microsoft.com/office/powerpoint/2010/main" val="2118722636"/>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1.xml><?xml version="1.0" encoding="utf-8"?>
<a:theme xmlns:a="http://schemas.openxmlformats.org/drawingml/2006/main" name="Azure Medium">
  <a:themeElements>
    <a:clrScheme name="Custom 2">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FFFFFF"/>
      </a:hlink>
      <a:folHlink>
        <a:srgbClr val="00B0F0"/>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3.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14.xml><?xml version="1.0" encoding="utf-8"?>
<a:theme xmlns:a="http://schemas.openxmlformats.org/drawingml/2006/main" name="2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5.xml><?xml version="1.0" encoding="utf-8"?>
<a:theme xmlns:a="http://schemas.openxmlformats.org/drawingml/2006/main" name="3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5.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DA3E9A10-DA9F-4DD8-B50B-5232D30DCC33}" vid="{851D39C6-C268-4F1F-9399-A4174C5AF8C5}"/>
    </a:ext>
  </a:extLst>
</a:theme>
</file>

<file path=ppt/theme/theme6.xml><?xml version="1.0" encoding="utf-8"?>
<a:theme xmlns:a="http://schemas.openxmlformats.org/drawingml/2006/main" name="Content Slides - Light">
  <a:themeElements>
    <a:clrScheme name="VS Studio 11_Light">
      <a:dk1>
        <a:srgbClr val="000000"/>
      </a:dk1>
      <a:lt1>
        <a:srgbClr val="FFFFFF"/>
      </a:lt1>
      <a:dk2>
        <a:srgbClr val="68217A"/>
      </a:dk2>
      <a:lt2>
        <a:srgbClr val="505050"/>
      </a:lt2>
      <a:accent1>
        <a:srgbClr val="68217A"/>
      </a:accent1>
      <a:accent2>
        <a:srgbClr val="00188F"/>
      </a:accent2>
      <a:accent3>
        <a:srgbClr val="BAD80A"/>
      </a:accent3>
      <a:accent4>
        <a:srgbClr val="00BCF2"/>
      </a:accent4>
      <a:accent5>
        <a:srgbClr val="FF8C00"/>
      </a:accent5>
      <a:accent6>
        <a:srgbClr val="009E49"/>
      </a:accent6>
      <a:hlink>
        <a:srgbClr val="00BCF2"/>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lnSpc>
            <a:spcPct val="90000"/>
          </a:lnSpc>
          <a:spcBef>
            <a:spcPct val="0"/>
          </a:spcBef>
          <a:spcAft>
            <a:spcPct val="0"/>
          </a:spcAft>
          <a:defRPr sz="2000" spc="-5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sz="2400" spc="-7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STB Product Families 2013">
  <a:themeElements>
    <a:clrScheme name="Custom 2">
      <a:dk1>
        <a:srgbClr val="000000"/>
      </a:dk1>
      <a:lt1>
        <a:srgbClr val="FFFFFF"/>
      </a:lt1>
      <a:dk2>
        <a:srgbClr val="505050"/>
      </a:dk2>
      <a:lt2>
        <a:srgbClr val="D2D2D2"/>
      </a:lt2>
      <a:accent1>
        <a:srgbClr val="008272"/>
      </a:accent1>
      <a:accent2>
        <a:srgbClr val="0072C6"/>
      </a:accent2>
      <a:accent3>
        <a:srgbClr val="00188F"/>
      </a:accent3>
      <a:accent4>
        <a:srgbClr val="002050"/>
      </a:accent4>
      <a:accent5>
        <a:srgbClr val="BA141A"/>
      </a:accent5>
      <a:accent6>
        <a:srgbClr val="4668C5"/>
      </a:accent6>
      <a:hlink>
        <a:srgbClr val="277D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loud and Enterprise Products Template July 2013.potx" id="{D758CEDE-5CA6-4C03-87FE-218944EC3508}" vid="{06B439C2-CBAA-4105-8305-59DB90A14B7A}"/>
    </a:ext>
  </a:extLst>
</a:theme>
</file>

<file path=ppt/theme/theme8.xml><?xml version="1.0" encoding="utf-8"?>
<a:theme xmlns:a="http://schemas.openxmlformats.org/drawingml/2006/main" name="6_7-30269_Server &amp; Tools Business_16x9">
  <a:themeElements>
    <a:clrScheme name="Custom 9">
      <a:dk1>
        <a:srgbClr val="505050"/>
      </a:dk1>
      <a:lt1>
        <a:srgbClr val="FFFFFF"/>
      </a:lt1>
      <a:dk2>
        <a:srgbClr val="505050"/>
      </a:dk2>
      <a:lt2>
        <a:srgbClr val="969696"/>
      </a:lt2>
      <a:accent1>
        <a:srgbClr val="002050"/>
      </a:accent1>
      <a:accent2>
        <a:srgbClr val="0072C6"/>
      </a:accent2>
      <a:accent3>
        <a:srgbClr val="442359"/>
      </a:accent3>
      <a:accent4>
        <a:srgbClr val="68217A"/>
      </a:accent4>
      <a:accent5>
        <a:srgbClr val="DC3C00"/>
      </a:accent5>
      <a:accent6>
        <a:srgbClr val="FF8C00"/>
      </a:accent6>
      <a:hlink>
        <a:srgbClr val="0072C5"/>
      </a:hlink>
      <a:folHlink>
        <a:srgbClr val="96969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eople-Centric IT Customer Conversation Deck - Full Deck 2 Oct_v03.pptx" id="{CDD58DAD-3C0C-4EE5-BCF6-8EEC9E02A637}" vid="{142E583D-6DCD-4F9B-876C-242AC5EFF6D0}"/>
    </a:ext>
  </a:extLst>
</a:theme>
</file>

<file path=ppt/theme/theme9.xml><?xml version="1.0" encoding="utf-8"?>
<a:theme xmlns:a="http://schemas.openxmlformats.org/drawingml/2006/main" name="2_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5EAA1C9FA0BC748BB09321A4F632E0C" ma:contentTypeVersion="12" ma:contentTypeDescription="Create a new document." ma:contentTypeScope="" ma:versionID="a6950a88594b0395f14c611d6677a75c">
  <xsd:schema xmlns:xsd="http://www.w3.org/2001/XMLSchema" xmlns:xs="http://www.w3.org/2001/XMLSchema" xmlns:p="http://schemas.microsoft.com/office/2006/metadata/properties" xmlns:ns2="760c5ad1-7eb0-4223-9135-1a1711a44393" xmlns:ns3="fcaf1dcc-510e-4b6a-83f9-dd84f178c28c" targetNamespace="http://schemas.microsoft.com/office/2006/metadata/properties" ma:root="true" ma:fieldsID="b324580703ca4bc4a30e7b6ac1b9b953" ns2:_="" ns3:_="">
    <xsd:import namespace="760c5ad1-7eb0-4223-9135-1a1711a44393"/>
    <xsd:import namespace="fcaf1dcc-510e-4b6a-83f9-dd84f178c28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3:SharedWithUsers" minOccurs="0"/>
                <xsd:element ref="ns3:SharedWithDetails" minOccurs="0"/>
                <xsd:element ref="ns2:MediaServiceLocatio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0c5ad1-7eb0-4223-9135-1a1711a443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caf1dcc-510e-4b6a-83f9-dd84f178c28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CBCF8EE-F7A9-4041-926B-7DD7A41378BA}">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4A00B2EB-17B7-4DE2-9DE3-5B96DF3065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60c5ad1-7eb0-4223-9135-1a1711a44393"/>
    <ds:schemaRef ds:uri="fcaf1dcc-510e-4b6a-83f9-dd84f178c28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2D8C8E8-07D4-4D3A-BA88-1D305FF798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6548</Words>
  <Application>Microsoft Office PowerPoint</Application>
  <PresentationFormat>Widescreen</PresentationFormat>
  <Paragraphs>846</Paragraphs>
  <Slides>101</Slides>
  <Notes>100</Notes>
  <HiddenSlides>4</HiddenSlides>
  <MMClips>0</MMClips>
  <ScaleCrop>false</ScaleCrop>
  <HeadingPairs>
    <vt:vector size="6" baseType="variant">
      <vt:variant>
        <vt:lpstr>Fonts Used</vt:lpstr>
      </vt:variant>
      <vt:variant>
        <vt:i4>16</vt:i4>
      </vt:variant>
      <vt:variant>
        <vt:lpstr>Theme</vt:lpstr>
      </vt:variant>
      <vt:variant>
        <vt:i4>15</vt:i4>
      </vt:variant>
      <vt:variant>
        <vt:lpstr>Slide Titles</vt:lpstr>
      </vt:variant>
      <vt:variant>
        <vt:i4>101</vt:i4>
      </vt:variant>
    </vt:vector>
  </HeadingPairs>
  <TitlesOfParts>
    <vt:vector size="132" baseType="lpstr">
      <vt:lpstr>Arial</vt:lpstr>
      <vt:lpstr>Calibri</vt:lpstr>
      <vt:lpstr>Calibri Light</vt:lpstr>
      <vt:lpstr>Consolas</vt:lpstr>
      <vt:lpstr>Courier</vt:lpstr>
      <vt:lpstr>Courier New</vt:lpstr>
      <vt:lpstr>Gill Sans MT</vt:lpstr>
      <vt:lpstr>JACKPORT COLLEGE NCV</vt:lpstr>
      <vt:lpstr>Lucida Console</vt:lpstr>
      <vt:lpstr>Lucida Grande</vt:lpstr>
      <vt:lpstr>Segoe Pro</vt:lpstr>
      <vt:lpstr>Segoe UI</vt:lpstr>
      <vt:lpstr>Segoe UI Light</vt:lpstr>
      <vt:lpstr>Segoe UI Semibold</vt:lpstr>
      <vt:lpstr>Segoe UI Semilight</vt:lpstr>
      <vt:lpstr>Wingdings</vt:lpstr>
      <vt:lpstr>Office Theme</vt:lpstr>
      <vt:lpstr>1_Office Theme</vt:lpstr>
      <vt:lpstr>2_5-30660_TR21_BO_CT_Template</vt:lpstr>
      <vt:lpstr>1_5-30660_TR21_BO_CT_Template</vt:lpstr>
      <vt:lpstr>5-50033_TR23_BO_CT_Template</vt:lpstr>
      <vt:lpstr>Content Slides - Light</vt:lpstr>
      <vt:lpstr>STB Product Families 2013</vt:lpstr>
      <vt:lpstr>6_7-30269_Server &amp; Tools Business_16x9</vt:lpstr>
      <vt:lpstr>2_EBC_2017</vt:lpstr>
      <vt:lpstr>1_C+E Readiness Template</vt:lpstr>
      <vt:lpstr>Azure Medium</vt:lpstr>
      <vt:lpstr>5-30660_TR21_BO_CT_Template</vt:lpstr>
      <vt:lpstr>Parcel</vt:lpstr>
      <vt:lpstr>2_C+E Readiness Template</vt:lpstr>
      <vt:lpstr>3_5-30660_TR21_BO_CT_Template</vt:lpstr>
      <vt:lpstr>Infra-as-Code Hackathon</vt:lpstr>
      <vt:lpstr>Kick Off Agenda</vt:lpstr>
      <vt:lpstr>PowerPoint Presentation</vt:lpstr>
      <vt:lpstr>You will get your hands dirty</vt:lpstr>
      <vt:lpstr>PowerPoint Presentation</vt:lpstr>
      <vt:lpstr>PowerPoint Presentation</vt:lpstr>
      <vt:lpstr>Logistics</vt:lpstr>
      <vt:lpstr>Using MS Teams</vt:lpstr>
      <vt:lpstr>Logistics Food</vt:lpstr>
      <vt:lpstr>Agenda – Days 1 &amp; 1</vt:lpstr>
      <vt:lpstr>Challenge #0 Step 1: Get your machines ready!</vt:lpstr>
      <vt:lpstr>And now death by Power Point…  (for an hour or so)</vt:lpstr>
      <vt:lpstr>Infrastructure as Code</vt:lpstr>
      <vt:lpstr>Infrastructure as Code</vt:lpstr>
      <vt:lpstr>Infrastructure as Code Three major parts</vt:lpstr>
      <vt:lpstr>PowerPoint Presentation</vt:lpstr>
      <vt:lpstr>PowerPoint Presentation</vt:lpstr>
      <vt:lpstr>PowerPoint Presentation</vt:lpstr>
      <vt:lpstr>PowerPoint Presentation</vt:lpstr>
      <vt:lpstr>Azure Resource Manager Overview</vt:lpstr>
      <vt:lpstr>Azure structure</vt:lpstr>
      <vt:lpstr>Azure Resource Manager</vt:lpstr>
      <vt:lpstr>PowerPoint Presentation</vt:lpstr>
      <vt:lpstr>Resource Providers</vt:lpstr>
      <vt:lpstr>Resource Groups</vt:lpstr>
      <vt:lpstr>Resource Group Lifecycle</vt:lpstr>
      <vt:lpstr>PowerPoint Presentation</vt:lpstr>
      <vt:lpstr>Access Control: RBAC</vt:lpstr>
      <vt:lpstr>Scripting vs Declarative</vt:lpstr>
      <vt:lpstr>Let’s get a look at the template…</vt:lpstr>
      <vt:lpstr>The template</vt:lpstr>
      <vt:lpstr>The template - Parameters</vt:lpstr>
      <vt:lpstr>The template - Parameters</vt:lpstr>
      <vt:lpstr>The template - Variables</vt:lpstr>
      <vt:lpstr>The template - Variables</vt:lpstr>
      <vt:lpstr>The template - Resources</vt:lpstr>
      <vt:lpstr>The template - Resources</vt:lpstr>
      <vt:lpstr>Deploying the template</vt:lpstr>
      <vt:lpstr>Template Tools ( http://aka.ms/azuretools )</vt:lpstr>
      <vt:lpstr>Challenge #1 Step 2: Create a “Hello World” template</vt:lpstr>
      <vt:lpstr>ARM Templates: Recap</vt:lpstr>
      <vt:lpstr>Debugging…</vt:lpstr>
      <vt:lpstr>Creating a template How to fish for template syntax…</vt:lpstr>
      <vt:lpstr>Challenge #2 Deploy a simple network stack</vt:lpstr>
      <vt:lpstr>Practices to avoid. . . ( !best practices )</vt:lpstr>
      <vt:lpstr>Azure Resource Manager Terminology</vt:lpstr>
      <vt:lpstr>Tour of Advanced Functions</vt:lpstr>
      <vt:lpstr>ARM Advanced Feature: concat()</vt:lpstr>
      <vt:lpstr>Concat()…array and object function</vt:lpstr>
      <vt:lpstr>Snippet: concat() in action</vt:lpstr>
      <vt:lpstr>ARM Advanced Feature: condition and equals()</vt:lpstr>
      <vt:lpstr>Condition()…comparison functions</vt:lpstr>
      <vt:lpstr>Condition in Action</vt:lpstr>
      <vt:lpstr>PowerPoint Presentation</vt:lpstr>
      <vt:lpstr>ARM Advanced Feature: copyIndex() aka Looping</vt:lpstr>
      <vt:lpstr>copyIndex()…numeric function</vt:lpstr>
      <vt:lpstr>PowerPoint Presentation</vt:lpstr>
      <vt:lpstr>Verbose output</vt:lpstr>
      <vt:lpstr>Can I create more meaningful names?</vt:lpstr>
      <vt:lpstr>Got it working…finally</vt:lpstr>
      <vt:lpstr>Final thoughts on looping with copyIndex()</vt:lpstr>
      <vt:lpstr>ARM Advanced Feature: toLower()</vt:lpstr>
      <vt:lpstr>toLower()…string function</vt:lpstr>
      <vt:lpstr>Error without toLower()</vt:lpstr>
      <vt:lpstr>Advanced Functions: Food for thought</vt:lpstr>
      <vt:lpstr>ARM Advanced Feature: resourceId </vt:lpstr>
      <vt:lpstr>ResourceID property</vt:lpstr>
      <vt:lpstr>resourceId()…resource function</vt:lpstr>
      <vt:lpstr>Hands-on: Create an ARM Template with Advanced Features</vt:lpstr>
      <vt:lpstr>Challenge #3 Deploy more than one resource</vt:lpstr>
      <vt:lpstr>Challenge #4 (Windows) Let’s do something real…</vt:lpstr>
      <vt:lpstr>Challenge #4 (Linux) Let’s do something real…</vt:lpstr>
      <vt:lpstr>ARM Advanced Feature: linked templates</vt:lpstr>
      <vt:lpstr>Linked/Nested Templates</vt:lpstr>
      <vt:lpstr>PowerPoint Presentation</vt:lpstr>
      <vt:lpstr>What about linking to “private” templates?</vt:lpstr>
      <vt:lpstr>Challenge #5 Break it up!</vt:lpstr>
      <vt:lpstr>Desired State Configuration</vt:lpstr>
      <vt:lpstr>Desired State Configuration (aka DSC) Demo here…</vt:lpstr>
      <vt:lpstr>Desired State Configuration (aka DSC) Built in DSC Resources…</vt:lpstr>
      <vt:lpstr>Desired State Configuration (aka DSC) What goes where…</vt:lpstr>
      <vt:lpstr>A File Server!!!</vt:lpstr>
      <vt:lpstr>Challenge #6 Step 8: Hello World DSC</vt:lpstr>
      <vt:lpstr>Using DSC Resources How to fish for new ones…</vt:lpstr>
      <vt:lpstr>Using DSC Resources Once you find the droid you’re looking for…</vt:lpstr>
      <vt:lpstr>Challenge #7 Step 8: More complex DSC</vt:lpstr>
      <vt:lpstr>Composite DSC Let’s refactor out some common code…</vt:lpstr>
      <vt:lpstr>Composite DSC - Layout</vt:lpstr>
      <vt:lpstr>Packaging Your Composite Resource </vt:lpstr>
      <vt:lpstr>Challenge #8 Composite DSC</vt:lpstr>
      <vt:lpstr>Bonus DSC Challenges</vt:lpstr>
      <vt:lpstr>Bonus DSC Challenge #1 Windows Web Server</vt:lpstr>
      <vt:lpstr>Bonus DSC Challenge #2 More complex DSC</vt:lpstr>
      <vt:lpstr>Bonus DSC Challenge #3 Composite DSC</vt:lpstr>
      <vt:lpstr>Hands-on: Azure Automation</vt:lpstr>
      <vt:lpstr>Azure Automation (basic steps)</vt:lpstr>
      <vt:lpstr>Create an Automation Account </vt:lpstr>
      <vt:lpstr>DSC in Azure Automation</vt:lpstr>
      <vt:lpstr>Orchestration (with Jenkins)</vt:lpstr>
      <vt:lpstr>Challenge #9 Service Principal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2018-06-19T17:34:13Z</dcterms:created>
  <dcterms:modified xsi:type="dcterms:W3CDTF">2019-06-12T03:56:18Z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peterlau@microsoft.com</vt:lpwstr>
  </property>
  <property fmtid="{D5CDD505-2E9C-101B-9397-08002B2CF9AE}" pid="5" name="MSIP_Label_f42aa342-8706-4288-bd11-ebb85995028c_SetDate">
    <vt:lpwstr>2018-06-19T23:36:52.4309195Z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0x01010025EAA1C9FA0BC748BB09321A4F632E0C</vt:lpwstr>
  </property>
</Properties>
</file>